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9" r:id="rId6"/>
    <p:sldId id="257" r:id="rId7"/>
    <p:sldId id="258" r:id="rId8"/>
    <p:sldId id="261" r:id="rId9"/>
    <p:sldId id="266" r:id="rId10"/>
    <p:sldId id="267" r:id="rId11"/>
    <p:sldId id="271" r:id="rId12"/>
    <p:sldId id="272" r:id="rId13"/>
    <p:sldId id="273" r:id="rId14"/>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32" y="72"/>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E8D4C-38AC-46D3-A3B8-5B6D71817B0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160391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E8D4C-38AC-46D3-A3B8-5B6D71817B0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41040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E8D4C-38AC-46D3-A3B8-5B6D71817B0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152625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E8D4C-38AC-46D3-A3B8-5B6D71817B0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392050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CE8D4C-38AC-46D3-A3B8-5B6D71817B0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175075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CE8D4C-38AC-46D3-A3B8-5B6D71817B0A}"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180711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CE8D4C-38AC-46D3-A3B8-5B6D71817B0A}"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38480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CE8D4C-38AC-46D3-A3B8-5B6D71817B0A}"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247568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E8D4C-38AC-46D3-A3B8-5B6D71817B0A}"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307046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E8D4C-38AC-46D3-A3B8-5B6D71817B0A}"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292404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E8D4C-38AC-46D3-A3B8-5B6D71817B0A}"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9328-AD52-458A-8CF9-199A3BB13D1B}" type="slidenum">
              <a:rPr lang="en-US" smtClean="0"/>
              <a:t>‹#›</a:t>
            </a:fld>
            <a:endParaRPr lang="en-US"/>
          </a:p>
        </p:txBody>
      </p:sp>
    </p:spTree>
    <p:extLst>
      <p:ext uri="{BB962C8B-B14F-4D97-AF65-F5344CB8AC3E}">
        <p14:creationId xmlns:p14="http://schemas.microsoft.com/office/powerpoint/2010/main" val="158988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2CE8D4C-38AC-46D3-A3B8-5B6D71817B0A}" type="datetimeFigureOut">
              <a:rPr lang="en-US" smtClean="0"/>
              <a:t>10/11/2016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8869328-AD52-458A-8CF9-199A3BB13D1B}" type="slidenum">
              <a:rPr lang="en-US" smtClean="0"/>
              <a:t>‹#›</a:t>
            </a:fld>
            <a:endParaRPr lang="en-US"/>
          </a:p>
        </p:txBody>
      </p:sp>
    </p:spTree>
    <p:extLst>
      <p:ext uri="{BB962C8B-B14F-4D97-AF65-F5344CB8AC3E}">
        <p14:creationId xmlns:p14="http://schemas.microsoft.com/office/powerpoint/2010/main" val="190761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9770" y="1626781"/>
            <a:ext cx="5562600" cy="553998"/>
          </a:xfrm>
          <a:prstGeom prst="rect">
            <a:avLst/>
          </a:prstGeom>
          <a:noFill/>
        </p:spPr>
        <p:txBody>
          <a:bodyPr wrap="square" rtlCol="0">
            <a:spAutoFit/>
          </a:bodyPr>
          <a:lstStyle/>
          <a:p>
            <a:pPr algn="ctr"/>
            <a:r>
              <a:rPr lang="en-US" sz="1600" dirty="0" smtClean="0"/>
              <a:t>Joint Expeditionary a-Transportable Shower System (JETSS)</a:t>
            </a:r>
          </a:p>
          <a:p>
            <a:pPr algn="ctr"/>
            <a:r>
              <a:rPr lang="en-US" sz="1400" dirty="0" smtClean="0"/>
              <a:t>10 HEAD </a:t>
            </a:r>
            <a:endParaRPr lang="en-US" sz="1400" dirty="0"/>
          </a:p>
        </p:txBody>
      </p:sp>
      <p:sp>
        <p:nvSpPr>
          <p:cNvPr id="4" name="TextBox 3"/>
          <p:cNvSpPr txBox="1"/>
          <p:nvPr/>
        </p:nvSpPr>
        <p:spPr>
          <a:xfrm>
            <a:off x="914400" y="2514600"/>
            <a:ext cx="5724644" cy="941796"/>
          </a:xfrm>
          <a:prstGeom prst="rect">
            <a:avLst/>
          </a:prstGeom>
          <a:noFill/>
        </p:spPr>
        <p:txBody>
          <a:bodyPr wrap="none" rtlCol="0">
            <a:spAutoFit/>
          </a:bodyPr>
          <a:lstStyle/>
          <a:p>
            <a:pPr>
              <a:lnSpc>
                <a:spcPct val="115000"/>
              </a:lnSpc>
            </a:pPr>
            <a:r>
              <a:rPr lang="en-US" sz="1200" dirty="0">
                <a:ea typeface="Calibri"/>
              </a:rPr>
              <a:t>Part Number:		</a:t>
            </a:r>
            <a:r>
              <a:rPr lang="en-US" sz="1200" dirty="0" smtClean="0">
                <a:ea typeface="Calibri"/>
              </a:rPr>
              <a:t>	701-EEAC-10SV2.0</a:t>
            </a:r>
            <a:endParaRPr lang="en-US" sz="1200" dirty="0" smtClean="0">
              <a:effectLst/>
              <a:ea typeface="Times New Roman"/>
            </a:endParaRPr>
          </a:p>
          <a:p>
            <a:pPr>
              <a:lnSpc>
                <a:spcPct val="115000"/>
              </a:lnSpc>
            </a:pPr>
            <a:r>
              <a:rPr lang="en-US" sz="1200" dirty="0">
                <a:ea typeface="Calibri"/>
              </a:rPr>
              <a:t>Dimensions (Closed):	</a:t>
            </a:r>
            <a:r>
              <a:rPr lang="en-US" sz="1200" dirty="0" smtClean="0">
                <a:ea typeface="Calibri"/>
              </a:rPr>
              <a:t>	108” </a:t>
            </a:r>
            <a:r>
              <a:rPr lang="en-US" sz="1200" dirty="0">
                <a:ea typeface="Calibri"/>
              </a:rPr>
              <a:t>L x 88” W x 90” H</a:t>
            </a:r>
            <a:endParaRPr lang="en-US" sz="1200" dirty="0" smtClean="0">
              <a:effectLst/>
              <a:ea typeface="Times New Roman"/>
            </a:endParaRPr>
          </a:p>
          <a:p>
            <a:pPr>
              <a:lnSpc>
                <a:spcPct val="115000"/>
              </a:lnSpc>
              <a:tabLst>
                <a:tab pos="457200" algn="l"/>
                <a:tab pos="914400" algn="l"/>
                <a:tab pos="1371600" algn="l"/>
                <a:tab pos="1647825" algn="l"/>
              </a:tabLst>
            </a:pPr>
            <a:r>
              <a:rPr lang="en-US" sz="1200" dirty="0">
                <a:ea typeface="Calibri"/>
              </a:rPr>
              <a:t>Dimensions (Open):	</a:t>
            </a:r>
            <a:r>
              <a:rPr lang="en-US" sz="1200" dirty="0" smtClean="0">
                <a:ea typeface="Calibri"/>
              </a:rPr>
              <a:t>			 Approximately 22’ W x 17’ Deep </a:t>
            </a:r>
            <a:r>
              <a:rPr lang="en-US" sz="1200" dirty="0">
                <a:ea typeface="Calibri"/>
              </a:rPr>
              <a:t>	</a:t>
            </a:r>
            <a:endParaRPr lang="en-US" sz="1200" dirty="0" smtClean="0">
              <a:effectLst/>
              <a:ea typeface="Times New Roman"/>
            </a:endParaRPr>
          </a:p>
          <a:p>
            <a:pPr>
              <a:lnSpc>
                <a:spcPct val="115000"/>
              </a:lnSpc>
            </a:pPr>
            <a:r>
              <a:rPr lang="en-US" sz="1200" dirty="0">
                <a:ea typeface="Calibri"/>
              </a:rPr>
              <a:t>Weight (Packed):	</a:t>
            </a:r>
            <a:r>
              <a:rPr lang="en-US" sz="1200" dirty="0" smtClean="0">
                <a:ea typeface="Calibri"/>
              </a:rPr>
              <a:t>	4,550 </a:t>
            </a:r>
            <a:r>
              <a:rPr lang="en-US" sz="1200" dirty="0" err="1">
                <a:ea typeface="Calibri"/>
              </a:rPr>
              <a:t>lbs</a:t>
            </a:r>
            <a:r>
              <a:rPr lang="en-US" sz="1200" dirty="0">
                <a:ea typeface="Calibri"/>
              </a:rPr>
              <a:t> </a:t>
            </a:r>
            <a:r>
              <a:rPr lang="en-US" sz="1200" dirty="0" smtClean="0">
                <a:ea typeface="Calibri"/>
              </a:rPr>
              <a:t>(2,064 </a:t>
            </a:r>
            <a:r>
              <a:rPr lang="en-US" sz="1200" dirty="0">
                <a:ea typeface="Calibri"/>
              </a:rPr>
              <a:t>kg)  </a:t>
            </a:r>
            <a:endParaRPr lang="en-US" sz="1200" dirty="0">
              <a:effectLst/>
              <a:ea typeface="Times New Roman"/>
            </a:endParaRPr>
          </a:p>
        </p:txBody>
      </p:sp>
      <p:sp>
        <p:nvSpPr>
          <p:cNvPr id="12" name="Rectangle 11"/>
          <p:cNvSpPr/>
          <p:nvPr/>
        </p:nvSpPr>
        <p:spPr>
          <a:xfrm>
            <a:off x="401170" y="8229600"/>
            <a:ext cx="6136341" cy="461665"/>
          </a:xfrm>
          <a:prstGeom prst="rect">
            <a:avLst/>
          </a:prstGeom>
        </p:spPr>
        <p:txBody>
          <a:bodyPr wrap="square">
            <a:spAutoFit/>
          </a:bodyPr>
          <a:lstStyle/>
          <a:p>
            <a:pPr algn="ctr"/>
            <a:r>
              <a:rPr lang="en-US" sz="1200" dirty="0" smtClean="0"/>
              <a:t>The system interfaces with the aircraft palletized cargo handling system rails and locks - additional restraint is not required.  System is certifiable by ATTLA for internal air transport. </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87" y="3701901"/>
            <a:ext cx="2265754" cy="1986401"/>
          </a:xfrm>
          <a:prstGeom prst="rect">
            <a:avLst/>
          </a:prstGeom>
          <a:effectLst>
            <a:softEdge rad="127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070" y="3766692"/>
            <a:ext cx="2861377" cy="1920614"/>
          </a:xfrm>
          <a:prstGeom prst="rect">
            <a:avLst/>
          </a:prstGeom>
          <a:effectLst>
            <a:softEdge rad="1270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8057" y="5934015"/>
            <a:ext cx="3954000" cy="2295585"/>
          </a:xfrm>
          <a:prstGeom prst="rect">
            <a:avLst/>
          </a:prstGeom>
          <a:effectLst>
            <a:softEdge rad="127000"/>
          </a:effectLst>
        </p:spPr>
      </p:pic>
    </p:spTree>
    <p:extLst>
      <p:ext uri="{BB962C8B-B14F-4D97-AF65-F5344CB8AC3E}">
        <p14:creationId xmlns:p14="http://schemas.microsoft.com/office/powerpoint/2010/main" val="2016273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2176" y="1523999"/>
            <a:ext cx="5715000" cy="830997"/>
          </a:xfrm>
          <a:prstGeom prst="rect">
            <a:avLst/>
          </a:prstGeom>
          <a:noFill/>
        </p:spPr>
        <p:txBody>
          <a:bodyPr wrap="square" rtlCol="0">
            <a:spAutoFit/>
          </a:bodyPr>
          <a:lstStyle/>
          <a:p>
            <a:pPr algn="ctr"/>
            <a:r>
              <a:rPr lang="en-US" dirty="0" smtClean="0"/>
              <a:t>RATL</a:t>
            </a:r>
            <a:r>
              <a:rPr lang="en-US" sz="1600" dirty="0" smtClean="0"/>
              <a:t> </a:t>
            </a:r>
          </a:p>
          <a:p>
            <a:pPr algn="ctr"/>
            <a:r>
              <a:rPr lang="en-US" sz="1200" dirty="0" smtClean="0"/>
              <a:t>(Continued)</a:t>
            </a:r>
          </a:p>
          <a:p>
            <a:pPr algn="ctr"/>
            <a:endParaRPr lang="en-US" dirty="0"/>
          </a:p>
        </p:txBody>
      </p:sp>
      <p:sp>
        <p:nvSpPr>
          <p:cNvPr id="5" name="TextBox 4"/>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sp>
        <p:nvSpPr>
          <p:cNvPr id="3" name="TextBox 2"/>
          <p:cNvSpPr txBox="1"/>
          <p:nvPr/>
        </p:nvSpPr>
        <p:spPr>
          <a:xfrm>
            <a:off x="457200" y="5029200"/>
            <a:ext cx="5801350" cy="2492990"/>
          </a:xfrm>
          <a:prstGeom prst="rect">
            <a:avLst/>
          </a:prstGeom>
          <a:noFill/>
        </p:spPr>
        <p:txBody>
          <a:bodyPr wrap="square" rtlCol="0">
            <a:spAutoFit/>
          </a:bodyPr>
          <a:lstStyle/>
          <a:p>
            <a:pPr marL="342900" marR="0" lvl="0" indent="-342900">
              <a:spcBef>
                <a:spcPts val="0"/>
              </a:spcBef>
              <a:spcAft>
                <a:spcPts val="0"/>
              </a:spcAft>
              <a:buFont typeface="Symbol"/>
              <a:buChar char=""/>
            </a:pPr>
            <a:r>
              <a:rPr lang="en-US" sz="1200" dirty="0">
                <a:ea typeface="Calibri"/>
              </a:rPr>
              <a:t>SINGLE AIRLIFT PALLET POSITION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Completely Self-Contained – No additional equipment required for operation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Minimal Operational Set-up Time - Less  </a:t>
            </a:r>
            <a:r>
              <a:rPr lang="en-US" sz="1200" dirty="0" smtClean="0">
                <a:ea typeface="Calibri"/>
              </a:rPr>
              <a:t>than 45 </a:t>
            </a:r>
            <a:r>
              <a:rPr lang="en-US" sz="1200" dirty="0">
                <a:ea typeface="Calibri"/>
              </a:rPr>
              <a:t>minutes with </a:t>
            </a:r>
            <a:r>
              <a:rPr lang="en-US" sz="1200" dirty="0" smtClean="0">
                <a:ea typeface="Calibri"/>
              </a:rPr>
              <a:t>four personnel</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5 COMMERCIAL grade stacked Washer/Dryer units – High efficiency water savers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Integral Supply Pump and Waste Pump</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On-demand Electric Water Heat for one washer - Medical services use</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High Efficiency LED Lighting with Blackout capability</a:t>
            </a:r>
            <a:endParaRPr lang="en-US" sz="1200" dirty="0" smtClean="0">
              <a:effectLst/>
              <a:ea typeface="Times New Roman"/>
            </a:endParaRPr>
          </a:p>
          <a:p>
            <a:pPr marL="342900" marR="0" lvl="0" indent="-342900">
              <a:spcBef>
                <a:spcPts val="0"/>
              </a:spcBef>
              <a:spcAft>
                <a:spcPts val="0"/>
              </a:spcAft>
              <a:buFont typeface="Symbol"/>
              <a:buChar char=""/>
            </a:pPr>
            <a:r>
              <a:rPr lang="en-US" sz="1200" dirty="0" smtClean="0">
                <a:ea typeface="Calibri"/>
              </a:rPr>
              <a:t>2 </a:t>
            </a:r>
            <a:r>
              <a:rPr lang="en-US" sz="1200" dirty="0">
                <a:ea typeface="Calibri"/>
              </a:rPr>
              <a:t>EA 3000 gallon Water Storage Bladders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Single 208 VAC, 200A,  3 Phase Military Power Input with Auxiliary connections – no PDP </a:t>
            </a:r>
            <a:r>
              <a:rPr lang="en-US" sz="1200" dirty="0" smtClean="0">
                <a:ea typeface="Calibri"/>
              </a:rPr>
              <a:t>required</a:t>
            </a:r>
          </a:p>
          <a:p>
            <a:pPr marL="342900" marR="0" lvl="0" indent="-342900">
              <a:spcBef>
                <a:spcPts val="0"/>
              </a:spcBef>
              <a:spcAft>
                <a:spcPts val="0"/>
              </a:spcAft>
              <a:buFont typeface="Symbol"/>
              <a:buChar char=""/>
            </a:pPr>
            <a:r>
              <a:rPr lang="en-US" sz="1200" dirty="0" smtClean="0">
                <a:ea typeface="Calibri"/>
              </a:rPr>
              <a:t>External </a:t>
            </a:r>
            <a:r>
              <a:rPr lang="en-US" sz="1200" dirty="0">
                <a:ea typeface="Calibri"/>
              </a:rPr>
              <a:t>Frame, High Clearance </a:t>
            </a:r>
            <a:r>
              <a:rPr lang="en-US" sz="1200" dirty="0" smtClean="0">
                <a:ea typeface="Calibri"/>
              </a:rPr>
              <a:t>Fabric</a:t>
            </a:r>
          </a:p>
          <a:p>
            <a:pPr marL="342900" marR="0" lvl="0" indent="-342900">
              <a:spcBef>
                <a:spcPts val="0"/>
              </a:spcBef>
              <a:spcAft>
                <a:spcPts val="0"/>
              </a:spcAft>
              <a:buFont typeface="Symbol"/>
              <a:buChar char=""/>
            </a:pPr>
            <a:r>
              <a:rPr lang="en-US" sz="1200" dirty="0" smtClean="0">
                <a:ea typeface="Calibri"/>
              </a:rPr>
              <a:t>Hybrid </a:t>
            </a:r>
            <a:r>
              <a:rPr lang="en-US" sz="1200" dirty="0">
                <a:ea typeface="Calibri"/>
              </a:rPr>
              <a:t>Thermal </a:t>
            </a:r>
            <a:r>
              <a:rPr lang="en-US" sz="1200" dirty="0" smtClean="0">
                <a:ea typeface="Calibri"/>
              </a:rPr>
              <a:t>Fly</a:t>
            </a:r>
          </a:p>
          <a:p>
            <a:pPr marL="342900" marR="0" lvl="0" indent="-342900">
              <a:spcBef>
                <a:spcPts val="0"/>
              </a:spcBef>
              <a:spcAft>
                <a:spcPts val="0"/>
              </a:spcAft>
              <a:buFont typeface="Symbol"/>
              <a:buChar char=""/>
            </a:pPr>
            <a:r>
              <a:rPr lang="en-US" sz="1200" dirty="0" smtClean="0">
                <a:ea typeface="Calibri"/>
              </a:rPr>
              <a:t>Semi-hard </a:t>
            </a:r>
            <a:r>
              <a:rPr lang="en-US" sz="1200" dirty="0">
                <a:ea typeface="Calibri"/>
              </a:rPr>
              <a:t>Entry </a:t>
            </a:r>
            <a:r>
              <a:rPr lang="en-US" sz="1200" dirty="0" smtClean="0">
                <a:ea typeface="Calibri"/>
              </a:rPr>
              <a:t>Doors</a:t>
            </a:r>
            <a:endParaRPr lang="en-US" sz="1200" dirty="0">
              <a:effectLst/>
              <a:ea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76" y="1828800"/>
            <a:ext cx="2234219" cy="2978959"/>
          </a:xfrm>
          <a:prstGeom prst="rect">
            <a:avLst/>
          </a:prstGeom>
          <a:effectLst>
            <a:softEdge rad="63500"/>
          </a:effectLst>
        </p:spPr>
      </p:pic>
    </p:spTree>
    <p:extLst>
      <p:ext uri="{BB962C8B-B14F-4D97-AF65-F5344CB8AC3E}">
        <p14:creationId xmlns:p14="http://schemas.microsoft.com/office/powerpoint/2010/main" val="4178258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sp>
        <p:nvSpPr>
          <p:cNvPr id="12" name="TextBox 11"/>
          <p:cNvSpPr txBox="1"/>
          <p:nvPr/>
        </p:nvSpPr>
        <p:spPr>
          <a:xfrm>
            <a:off x="642176" y="1523999"/>
            <a:ext cx="5715000" cy="1384995"/>
          </a:xfrm>
          <a:prstGeom prst="rect">
            <a:avLst/>
          </a:prstGeom>
          <a:noFill/>
        </p:spPr>
        <p:txBody>
          <a:bodyPr wrap="square" rtlCol="0">
            <a:spAutoFit/>
          </a:bodyPr>
          <a:lstStyle/>
          <a:p>
            <a:pPr algn="ctr"/>
            <a:r>
              <a:rPr lang="en-US" dirty="0" smtClean="0"/>
              <a:t>Power Distribution Solutions</a:t>
            </a:r>
          </a:p>
          <a:p>
            <a:pPr algn="ctr"/>
            <a:endParaRPr lang="en-US" sz="1200" dirty="0"/>
          </a:p>
          <a:p>
            <a:pPr marL="171450" indent="-171450" algn="ctr">
              <a:buFont typeface="Arial" panose="020B0604020202020204" pitchFamily="34" charset="0"/>
              <a:buChar char="•"/>
            </a:pPr>
            <a:r>
              <a:rPr lang="en-US" sz="1200" dirty="0" smtClean="0"/>
              <a:t>400 A Power Distribution Panels</a:t>
            </a:r>
          </a:p>
          <a:p>
            <a:pPr marL="171450" indent="-171450" algn="ctr">
              <a:buFont typeface="Arial" panose="020B0604020202020204" pitchFamily="34" charset="0"/>
              <a:buChar char="•"/>
            </a:pPr>
            <a:r>
              <a:rPr lang="en-US" sz="1200" dirty="0" smtClean="0"/>
              <a:t>60 Amp Power Distribution Panels</a:t>
            </a:r>
          </a:p>
          <a:p>
            <a:pPr marL="171450" indent="-171450" algn="ctr">
              <a:buFont typeface="Arial" panose="020B0604020202020204" pitchFamily="34" charset="0"/>
              <a:buChar char="•"/>
            </a:pPr>
            <a:r>
              <a:rPr lang="en-US" sz="1200" dirty="0" smtClean="0"/>
              <a:t>Many Other Custom Solutions</a:t>
            </a:r>
          </a:p>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199" y="3048000"/>
            <a:ext cx="1479845" cy="2219768"/>
          </a:xfrm>
          <a:prstGeom prst="rect">
            <a:avLst/>
          </a:prstGeom>
          <a:effectLst>
            <a:softEdge rad="63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684" y="2908994"/>
            <a:ext cx="2446992" cy="1631328"/>
          </a:xfrm>
          <a:prstGeom prst="rect">
            <a:avLst/>
          </a:prstGeom>
          <a:effectLst>
            <a:softEdge rad="63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4994380"/>
            <a:ext cx="3208048" cy="2729752"/>
          </a:xfrm>
          <a:prstGeom prst="rect">
            <a:avLst/>
          </a:prstGeom>
          <a:effectLst>
            <a:softEdge rad="63500"/>
          </a:effectLst>
        </p:spPr>
      </p:pic>
    </p:spTree>
    <p:extLst>
      <p:ext uri="{BB962C8B-B14F-4D97-AF65-F5344CB8AC3E}">
        <p14:creationId xmlns:p14="http://schemas.microsoft.com/office/powerpoint/2010/main" val="2524917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sp>
        <p:nvSpPr>
          <p:cNvPr id="12" name="TextBox 11"/>
          <p:cNvSpPr txBox="1"/>
          <p:nvPr/>
        </p:nvSpPr>
        <p:spPr>
          <a:xfrm>
            <a:off x="642176" y="1523999"/>
            <a:ext cx="5715000" cy="3046988"/>
          </a:xfrm>
          <a:prstGeom prst="rect">
            <a:avLst/>
          </a:prstGeom>
          <a:noFill/>
        </p:spPr>
        <p:txBody>
          <a:bodyPr wrap="square" rtlCol="0">
            <a:spAutoFit/>
          </a:bodyPr>
          <a:lstStyle/>
          <a:p>
            <a:pPr algn="ctr"/>
            <a:r>
              <a:rPr lang="en-US" dirty="0" smtClean="0"/>
              <a:t>Water Storage and Distribution Solutions</a:t>
            </a:r>
          </a:p>
          <a:p>
            <a:pPr algn="ctr"/>
            <a:endParaRPr lang="en-US" sz="1200" dirty="0"/>
          </a:p>
          <a:p>
            <a:pPr marL="171450" indent="-171450">
              <a:buFont typeface="Arial" panose="020B0604020202020204" pitchFamily="34" charset="0"/>
              <a:buChar char="•"/>
            </a:pPr>
            <a:r>
              <a:rPr lang="en-US" sz="1200" dirty="0" smtClean="0"/>
              <a:t>Supplier of BEAR Water System Components</a:t>
            </a:r>
          </a:p>
          <a:p>
            <a:pPr marL="171450" indent="-171450">
              <a:buFont typeface="Arial" panose="020B0604020202020204" pitchFamily="34" charset="0"/>
              <a:buChar char="•"/>
            </a:pPr>
            <a:r>
              <a:rPr lang="en-US" sz="1200" dirty="0" smtClean="0"/>
              <a:t>Source Run Pump (400 GPM)</a:t>
            </a:r>
          </a:p>
          <a:p>
            <a:pPr marL="171450" indent="-171450">
              <a:buFont typeface="Arial" panose="020B0604020202020204" pitchFamily="34" charset="0"/>
              <a:buChar char="•"/>
            </a:pPr>
            <a:r>
              <a:rPr lang="en-US" sz="1200" dirty="0" smtClean="0"/>
              <a:t>Dual Pumping Station (350 GPM)</a:t>
            </a:r>
          </a:p>
          <a:p>
            <a:pPr marL="171450" indent="-171450">
              <a:buFont typeface="Arial" panose="020B0604020202020204" pitchFamily="34" charset="0"/>
              <a:buChar char="•"/>
            </a:pPr>
            <a:r>
              <a:rPr lang="en-US" sz="1200" dirty="0" smtClean="0"/>
              <a:t>25,000 Gallon Quick Erect Tank</a:t>
            </a:r>
          </a:p>
          <a:p>
            <a:pPr marL="171450" indent="-171450">
              <a:buFont typeface="Arial" panose="020B0604020202020204" pitchFamily="34" charset="0"/>
              <a:buChar char="•"/>
            </a:pPr>
            <a:r>
              <a:rPr lang="en-US" sz="1200" dirty="0" smtClean="0"/>
              <a:t>Waste Aeration and Mixing System</a:t>
            </a:r>
          </a:p>
          <a:p>
            <a:pPr marL="171450" indent="-171450">
              <a:buFont typeface="Arial" panose="020B0604020202020204" pitchFamily="34" charset="0"/>
              <a:buChar char="•"/>
            </a:pPr>
            <a:r>
              <a:rPr lang="en-US" sz="1200" dirty="0" smtClean="0"/>
              <a:t>All BEAR Subsystems Including:</a:t>
            </a:r>
          </a:p>
          <a:p>
            <a:pPr marL="628650" lvl="1" indent="-171450">
              <a:buFont typeface="Arial" panose="020B0604020202020204" pitchFamily="34" charset="0"/>
              <a:buChar char="•"/>
            </a:pPr>
            <a:r>
              <a:rPr lang="en-US" sz="1200" dirty="0" smtClean="0"/>
              <a:t>Source Run</a:t>
            </a:r>
          </a:p>
          <a:p>
            <a:pPr marL="628650" lvl="1" indent="-171450">
              <a:buFont typeface="Arial" panose="020B0604020202020204" pitchFamily="34" charset="0"/>
              <a:buChar char="•"/>
            </a:pPr>
            <a:r>
              <a:rPr lang="en-US" sz="1200" dirty="0" smtClean="0"/>
              <a:t>150 Man Water Production</a:t>
            </a:r>
          </a:p>
          <a:p>
            <a:pPr marL="628650" lvl="1" indent="-171450">
              <a:buFont typeface="Arial" panose="020B0604020202020204" pitchFamily="34" charset="0"/>
              <a:buChar char="•"/>
            </a:pPr>
            <a:r>
              <a:rPr lang="en-US" sz="1200" dirty="0" smtClean="0"/>
              <a:t>550 Initial Set</a:t>
            </a:r>
          </a:p>
          <a:p>
            <a:pPr marL="628650" lvl="1" indent="-171450">
              <a:buFont typeface="Arial" panose="020B0604020202020204" pitchFamily="34" charset="0"/>
              <a:buChar char="•"/>
            </a:pPr>
            <a:r>
              <a:rPr lang="en-US" sz="1200" dirty="0" smtClean="0"/>
              <a:t>550 Follow-on Set</a:t>
            </a:r>
          </a:p>
          <a:p>
            <a:pPr marL="628650" lvl="1" indent="-171450">
              <a:buFont typeface="Arial" panose="020B0604020202020204" pitchFamily="34" charset="0"/>
              <a:buChar char="•"/>
            </a:pPr>
            <a:r>
              <a:rPr lang="en-US" sz="1200" dirty="0" smtClean="0"/>
              <a:t>Many Others</a:t>
            </a:r>
          </a:p>
          <a:p>
            <a:pPr marL="171450" indent="-171450">
              <a:buFont typeface="Arial" panose="020B0604020202020204" pitchFamily="34" charset="0"/>
              <a:buChar char="•"/>
            </a:pPr>
            <a:r>
              <a:rPr lang="en-US" sz="1200" dirty="0" smtClean="0"/>
              <a:t>USMC Tactical Water and Fuel System Components</a:t>
            </a:r>
          </a:p>
          <a:p>
            <a:pPr algn="ct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6072187"/>
            <a:ext cx="2224616" cy="166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76" y="4800600"/>
            <a:ext cx="2132445" cy="172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2995" y="4343400"/>
            <a:ext cx="230505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59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sp>
        <p:nvSpPr>
          <p:cNvPr id="12" name="TextBox 11"/>
          <p:cNvSpPr txBox="1"/>
          <p:nvPr/>
        </p:nvSpPr>
        <p:spPr>
          <a:xfrm>
            <a:off x="642176" y="1523999"/>
            <a:ext cx="5715000" cy="3139321"/>
          </a:xfrm>
          <a:prstGeom prst="rect">
            <a:avLst/>
          </a:prstGeom>
          <a:noFill/>
        </p:spPr>
        <p:txBody>
          <a:bodyPr wrap="square" rtlCol="0">
            <a:spAutoFit/>
          </a:bodyPr>
          <a:lstStyle/>
          <a:p>
            <a:pPr algn="ctr"/>
            <a:r>
              <a:rPr lang="en-US" dirty="0" smtClean="0"/>
              <a:t>Military Working Dog Deployable Kennel System</a:t>
            </a:r>
          </a:p>
          <a:p>
            <a:pPr algn="ctr"/>
            <a:r>
              <a:rPr lang="en-US" dirty="0" smtClean="0"/>
              <a:t>(MWDKS)</a:t>
            </a:r>
          </a:p>
          <a:p>
            <a:pPr algn="ctr"/>
            <a:endParaRPr lang="en-US" sz="1200" dirty="0"/>
          </a:p>
          <a:p>
            <a:pPr marL="171450" indent="-171450">
              <a:buFont typeface="Arial" panose="020B0604020202020204" pitchFamily="34" charset="0"/>
              <a:buChar char="•"/>
            </a:pPr>
            <a:r>
              <a:rPr lang="en-US" sz="1200" dirty="0" smtClean="0"/>
              <a:t>Developed for US Army to provide for </a:t>
            </a:r>
            <a:r>
              <a:rPr lang="en-US" sz="1200" dirty="0"/>
              <a:t> </a:t>
            </a:r>
            <a:r>
              <a:rPr lang="en-US" sz="1200" dirty="0" smtClean="0"/>
              <a:t>climate controlled rest and holding areas for working dogs – Urgent need existed n the AOR.  Also a multi-service approved item.</a:t>
            </a:r>
          </a:p>
          <a:p>
            <a:pPr marL="171450" indent="-171450">
              <a:buFont typeface="Arial" panose="020B0604020202020204" pitchFamily="34" charset="0"/>
              <a:buChar char="•"/>
            </a:pPr>
            <a:r>
              <a:rPr lang="en-US" sz="1200" dirty="0" smtClean="0"/>
              <a:t>Unit completely transportable in multiple ways - on air pallet, sling or in a HMMWV</a:t>
            </a:r>
          </a:p>
          <a:p>
            <a:pPr marL="171450" indent="-171450">
              <a:buFont typeface="Arial" panose="020B0604020202020204" pitchFamily="34" charset="0"/>
              <a:buChar char="•"/>
            </a:pPr>
            <a:r>
              <a:rPr lang="en-US" sz="1200" dirty="0" smtClean="0"/>
              <a:t>Each component two-man lift – no tools or MHE required to assemble</a:t>
            </a:r>
          </a:p>
          <a:p>
            <a:pPr marL="171450" indent="-171450">
              <a:buFont typeface="Arial" panose="020B0604020202020204" pitchFamily="34" charset="0"/>
              <a:buChar char="•"/>
            </a:pPr>
            <a:r>
              <a:rPr lang="en-US" sz="1200" dirty="0" smtClean="0"/>
              <a:t>Set-Up time less than 10 Minutes</a:t>
            </a:r>
          </a:p>
          <a:p>
            <a:pPr marL="171450" indent="-171450">
              <a:buFont typeface="Arial" panose="020B0604020202020204" pitchFamily="34" charset="0"/>
              <a:buChar char="•"/>
            </a:pPr>
            <a:r>
              <a:rPr lang="en-US" sz="1200" dirty="0" smtClean="0"/>
              <a:t>Climate Controlled – On Board ECU.</a:t>
            </a:r>
          </a:p>
          <a:p>
            <a:pPr marL="171450" indent="-171450">
              <a:buFont typeface="Arial" panose="020B0604020202020204" pitchFamily="34" charset="0"/>
              <a:buChar char="•"/>
            </a:pPr>
            <a:r>
              <a:rPr lang="en-US" sz="1200" dirty="0" smtClean="0"/>
              <a:t>120 VAC or 24VDC Operation</a:t>
            </a:r>
          </a:p>
          <a:p>
            <a:pPr marL="171450" indent="-171450">
              <a:buFont typeface="Arial" panose="020B0604020202020204" pitchFamily="34" charset="0"/>
              <a:buChar char="•"/>
            </a:pPr>
            <a:r>
              <a:rPr lang="en-US" sz="1200" dirty="0" smtClean="0"/>
              <a:t>Complete weight 910#</a:t>
            </a:r>
          </a:p>
          <a:p>
            <a:pPr marL="171450" indent="-171450">
              <a:buFont typeface="Arial" panose="020B0604020202020204" pitchFamily="34" charset="0"/>
              <a:buChar char="•"/>
            </a:pPr>
            <a:r>
              <a:rPr lang="en-US" sz="1200" dirty="0" err="1" smtClean="0"/>
              <a:t>Asembled</a:t>
            </a:r>
            <a:r>
              <a:rPr lang="en-US" sz="1200" dirty="0" smtClean="0"/>
              <a:t>: 125” x 52”</a:t>
            </a:r>
          </a:p>
          <a:p>
            <a:pPr marL="171450" indent="-171450">
              <a:buFont typeface="Arial" panose="020B0604020202020204" pitchFamily="34" charset="0"/>
              <a:buChar char="•"/>
            </a:pPr>
            <a:r>
              <a:rPr lang="en-US" sz="1200" dirty="0" smtClean="0"/>
              <a:t>P/N:       701-3372</a:t>
            </a:r>
          </a:p>
          <a:p>
            <a:pPr marL="171450" indent="-171450">
              <a:buFont typeface="Arial" panose="020B0604020202020204" pitchFamily="34" charset="0"/>
              <a:buChar char="•"/>
            </a:pPr>
            <a:r>
              <a:rPr lang="en-US" sz="1200" dirty="0" smtClean="0"/>
              <a:t>NSN:      3770-01-630-7307</a:t>
            </a:r>
          </a:p>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83" y="4663320"/>
            <a:ext cx="4786774" cy="2956680"/>
          </a:xfrm>
          <a:prstGeom prst="rect">
            <a:avLst/>
          </a:prstGeom>
        </p:spPr>
      </p:pic>
    </p:spTree>
    <p:extLst>
      <p:ext uri="{BB962C8B-B14F-4D97-AF65-F5344CB8AC3E}">
        <p14:creationId xmlns:p14="http://schemas.microsoft.com/office/powerpoint/2010/main" val="74705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00470" y="4432280"/>
            <a:ext cx="4648200" cy="3416320"/>
          </a:xfrm>
          <a:prstGeom prst="rect">
            <a:avLst/>
          </a:prstGeom>
          <a:noFill/>
        </p:spPr>
        <p:txBody>
          <a:bodyPr wrap="square" rtlCol="0">
            <a:spAutoFit/>
          </a:bodyPr>
          <a:lstStyle/>
          <a:p>
            <a:pPr marL="342900" marR="0" lvl="0" indent="-342900">
              <a:spcBef>
                <a:spcPts val="0"/>
              </a:spcBef>
              <a:spcAft>
                <a:spcPts val="0"/>
              </a:spcAft>
              <a:buFont typeface="Symbol"/>
              <a:buChar char=""/>
            </a:pPr>
            <a:r>
              <a:rPr lang="en-US" sz="1200" dirty="0">
                <a:ea typeface="Calibri"/>
              </a:rPr>
              <a:t>SINGLE AIRLIFT PALLET POSITION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Completely Self-Contained – No additional equipment required for operation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Minimal Operational Set-up Time - Less  than 45 minutes with four personnel</a:t>
            </a:r>
            <a:endParaRPr lang="en-US" sz="1200" dirty="0" smtClean="0">
              <a:effectLst/>
              <a:ea typeface="Times New Roman"/>
            </a:endParaRPr>
          </a:p>
          <a:p>
            <a:pPr marL="342900" marR="0" lvl="0" indent="-342900">
              <a:spcBef>
                <a:spcPts val="0"/>
              </a:spcBef>
              <a:spcAft>
                <a:spcPts val="0"/>
              </a:spcAft>
              <a:buFont typeface="Symbol"/>
              <a:buChar char=""/>
            </a:pPr>
            <a:r>
              <a:rPr lang="en-US" sz="1200" dirty="0" smtClean="0">
                <a:ea typeface="Calibri"/>
              </a:rPr>
              <a:t>10 </a:t>
            </a:r>
            <a:r>
              <a:rPr lang="en-US" sz="1200" dirty="0">
                <a:ea typeface="Calibri"/>
              </a:rPr>
              <a:t>Private individual Shower Stalls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4 Shave Sinks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Integral Supply Pump and Waste Pump</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On-Board On-Demand Diesel Fueled water heaters </a:t>
            </a:r>
            <a:r>
              <a:rPr lang="en-US" sz="1200" dirty="0" smtClean="0">
                <a:ea typeface="Calibri"/>
              </a:rPr>
              <a:t>with Bypass</a:t>
            </a:r>
            <a:endParaRPr lang="en-US" sz="1200" dirty="0" smtClean="0">
              <a:effectLst/>
              <a:ea typeface="Times New Roman"/>
            </a:endParaRPr>
          </a:p>
          <a:p>
            <a:pPr marL="342900" marR="0" lvl="0" indent="-342900">
              <a:spcBef>
                <a:spcPts val="0"/>
              </a:spcBef>
              <a:spcAft>
                <a:spcPts val="0"/>
              </a:spcAft>
              <a:buFont typeface="Symbol"/>
              <a:buChar char=""/>
            </a:pPr>
            <a:r>
              <a:rPr lang="en-US" sz="1200" dirty="0" smtClean="0">
                <a:ea typeface="Calibri"/>
              </a:rPr>
              <a:t>High </a:t>
            </a:r>
            <a:r>
              <a:rPr lang="en-US" sz="1200" dirty="0">
                <a:ea typeface="Calibri"/>
              </a:rPr>
              <a:t>Efficiency LED Lighting with Blackout capability</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Insulated ECU Ducting</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2 EA 3000 gallon Water Storage Bladders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Single 208 VAC, 60A, 3 Phase Military Power Input with Auxiliary connections – no PDP </a:t>
            </a:r>
            <a:r>
              <a:rPr lang="en-US" sz="1200" dirty="0" smtClean="0">
                <a:ea typeface="Calibri"/>
              </a:rPr>
              <a:t>required (User Selectable 200A or 60A)</a:t>
            </a:r>
            <a:endParaRPr lang="en-US" sz="1200" dirty="0">
              <a:ea typeface="Calibri"/>
            </a:endParaRPr>
          </a:p>
          <a:p>
            <a:pPr marL="342900" marR="0" lvl="0" indent="-342900">
              <a:spcBef>
                <a:spcPts val="0"/>
              </a:spcBef>
              <a:spcAft>
                <a:spcPts val="0"/>
              </a:spcAft>
              <a:buFont typeface="Symbol"/>
              <a:buChar char=""/>
            </a:pPr>
            <a:r>
              <a:rPr lang="en-US" sz="1200" dirty="0" smtClean="0">
                <a:ea typeface="Calibri"/>
              </a:rPr>
              <a:t>External </a:t>
            </a:r>
            <a:r>
              <a:rPr lang="en-US" sz="1200" dirty="0">
                <a:ea typeface="Calibri"/>
              </a:rPr>
              <a:t>Frame, High Fabric </a:t>
            </a:r>
            <a:r>
              <a:rPr lang="en-US" sz="1200" dirty="0" smtClean="0">
                <a:ea typeface="Calibri"/>
              </a:rPr>
              <a:t>Clearance</a:t>
            </a:r>
          </a:p>
          <a:p>
            <a:pPr marL="342900" marR="0" lvl="0" indent="-342900">
              <a:spcBef>
                <a:spcPts val="0"/>
              </a:spcBef>
              <a:spcAft>
                <a:spcPts val="0"/>
              </a:spcAft>
              <a:buFont typeface="Symbol"/>
              <a:buChar char=""/>
            </a:pPr>
            <a:r>
              <a:rPr lang="en-US" sz="1200" dirty="0" smtClean="0">
                <a:ea typeface="Calibri"/>
              </a:rPr>
              <a:t>HVAC </a:t>
            </a:r>
            <a:r>
              <a:rPr lang="en-US" sz="1200" dirty="0">
                <a:ea typeface="Calibri"/>
              </a:rPr>
              <a:t>Ducting and </a:t>
            </a:r>
            <a:r>
              <a:rPr lang="en-US" sz="1200" dirty="0" smtClean="0">
                <a:ea typeface="Calibri"/>
              </a:rPr>
              <a:t>Plenum</a:t>
            </a:r>
          </a:p>
          <a:p>
            <a:pPr marL="342900" marR="0" lvl="0" indent="-342900">
              <a:spcBef>
                <a:spcPts val="0"/>
              </a:spcBef>
              <a:spcAft>
                <a:spcPts val="0"/>
              </a:spcAft>
              <a:buFont typeface="Symbol"/>
              <a:buChar char=""/>
            </a:pPr>
            <a:r>
              <a:rPr lang="en-US" sz="1200" dirty="0" smtClean="0">
                <a:ea typeface="Calibri"/>
              </a:rPr>
              <a:t>Hybrid </a:t>
            </a:r>
            <a:r>
              <a:rPr lang="en-US" sz="1200" dirty="0">
                <a:ea typeface="Calibri"/>
              </a:rPr>
              <a:t>Thermal </a:t>
            </a:r>
            <a:r>
              <a:rPr lang="en-US" sz="1200" dirty="0" smtClean="0">
                <a:ea typeface="Calibri"/>
              </a:rPr>
              <a:t>Fly</a:t>
            </a:r>
            <a:endParaRPr lang="en-US" sz="1200" dirty="0">
              <a:ea typeface="Calibri"/>
            </a:endParaRPr>
          </a:p>
          <a:p>
            <a:pPr marL="342900" marR="0" lvl="0" indent="-342900">
              <a:spcBef>
                <a:spcPts val="0"/>
              </a:spcBef>
              <a:spcAft>
                <a:spcPts val="0"/>
              </a:spcAft>
              <a:buFont typeface="Symbol"/>
              <a:buChar char=""/>
            </a:pPr>
            <a:r>
              <a:rPr lang="en-US" sz="1200" dirty="0" smtClean="0">
                <a:ea typeface="Calibri"/>
              </a:rPr>
              <a:t>Semi-Hard </a:t>
            </a:r>
            <a:r>
              <a:rPr lang="en-US" sz="1200" dirty="0">
                <a:ea typeface="Calibri"/>
              </a:rPr>
              <a:t>Entry </a:t>
            </a:r>
            <a:r>
              <a:rPr lang="en-US" sz="1200" dirty="0" smtClean="0">
                <a:ea typeface="Calibri"/>
              </a:rPr>
              <a:t>Doors</a:t>
            </a:r>
            <a:endParaRPr lang="en-US" sz="1200" dirty="0" smtClean="0">
              <a:effectLst/>
              <a:ea typeface="Times New Roman"/>
            </a:endParaRPr>
          </a:p>
        </p:txBody>
      </p:sp>
      <p:sp>
        <p:nvSpPr>
          <p:cNvPr id="4" name="TextBox 3"/>
          <p:cNvSpPr txBox="1"/>
          <p:nvPr/>
        </p:nvSpPr>
        <p:spPr>
          <a:xfrm>
            <a:off x="640404" y="1524000"/>
            <a:ext cx="5715000" cy="830997"/>
          </a:xfrm>
          <a:prstGeom prst="rect">
            <a:avLst/>
          </a:prstGeom>
          <a:noFill/>
        </p:spPr>
        <p:txBody>
          <a:bodyPr wrap="square" rtlCol="0">
            <a:spAutoFit/>
          </a:bodyPr>
          <a:lstStyle/>
          <a:p>
            <a:pPr algn="ctr"/>
            <a:r>
              <a:rPr lang="en-US" dirty="0" smtClean="0"/>
              <a:t>JETSS – 10 Head</a:t>
            </a:r>
            <a:r>
              <a:rPr lang="en-US" sz="1600" dirty="0" smtClean="0"/>
              <a:t> </a:t>
            </a:r>
          </a:p>
          <a:p>
            <a:pPr algn="ctr"/>
            <a:r>
              <a:rPr lang="en-US" sz="1200" dirty="0" smtClean="0"/>
              <a:t>(Continued)</a:t>
            </a:r>
          </a:p>
          <a:p>
            <a:pPr algn="ctr"/>
            <a:endParaRPr lang="en-US" dirty="0"/>
          </a:p>
        </p:txBody>
      </p:sp>
      <p:sp>
        <p:nvSpPr>
          <p:cNvPr id="5" name="TextBox 4"/>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32472"/>
            <a:ext cx="1657200" cy="2209600"/>
          </a:xfrm>
          <a:prstGeom prst="rect">
            <a:avLst/>
          </a:prstGeom>
          <a:effectLst>
            <a:softEdge rad="63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615" y="1969686"/>
            <a:ext cx="1788770" cy="2385027"/>
          </a:xfrm>
          <a:prstGeom prst="rect">
            <a:avLst/>
          </a:prstGeom>
          <a:effectLst>
            <a:softEdge rad="63500"/>
          </a:effectLst>
        </p:spPr>
      </p:pic>
    </p:spTree>
    <p:extLst>
      <p:ext uri="{BB962C8B-B14F-4D97-AF65-F5344CB8AC3E}">
        <p14:creationId xmlns:p14="http://schemas.microsoft.com/office/powerpoint/2010/main" val="48417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9770" y="1626781"/>
            <a:ext cx="5562600" cy="584775"/>
          </a:xfrm>
          <a:prstGeom prst="rect">
            <a:avLst/>
          </a:prstGeom>
          <a:noFill/>
        </p:spPr>
        <p:txBody>
          <a:bodyPr wrap="square" rtlCol="0">
            <a:spAutoFit/>
          </a:bodyPr>
          <a:lstStyle/>
          <a:p>
            <a:pPr algn="ctr"/>
            <a:r>
              <a:rPr lang="en-US" sz="1600" dirty="0" smtClean="0"/>
              <a:t>Joint Air-transportable Containerized Kitchen (JACK)</a:t>
            </a:r>
          </a:p>
          <a:p>
            <a:pPr algn="ctr"/>
            <a:endParaRPr lang="en-US" sz="1600" dirty="0" smtClean="0"/>
          </a:p>
        </p:txBody>
      </p:sp>
      <p:sp>
        <p:nvSpPr>
          <p:cNvPr id="4" name="TextBox 3"/>
          <p:cNvSpPr txBox="1"/>
          <p:nvPr/>
        </p:nvSpPr>
        <p:spPr>
          <a:xfrm>
            <a:off x="914400" y="2514600"/>
            <a:ext cx="5724644" cy="941796"/>
          </a:xfrm>
          <a:prstGeom prst="rect">
            <a:avLst/>
          </a:prstGeom>
          <a:noFill/>
        </p:spPr>
        <p:txBody>
          <a:bodyPr wrap="none" rtlCol="0">
            <a:spAutoFit/>
          </a:bodyPr>
          <a:lstStyle/>
          <a:p>
            <a:pPr>
              <a:lnSpc>
                <a:spcPct val="115000"/>
              </a:lnSpc>
            </a:pPr>
            <a:r>
              <a:rPr lang="en-US" sz="1200" dirty="0">
                <a:ea typeface="Calibri"/>
              </a:rPr>
              <a:t>Part Number:		</a:t>
            </a:r>
            <a:r>
              <a:rPr lang="en-US" sz="1200" dirty="0" smtClean="0">
                <a:ea typeface="Calibri"/>
              </a:rPr>
              <a:t>	701-EEAC-KITV2.0</a:t>
            </a:r>
            <a:endParaRPr lang="en-US" sz="1200" dirty="0" smtClean="0">
              <a:effectLst/>
              <a:ea typeface="Times New Roman"/>
            </a:endParaRPr>
          </a:p>
          <a:p>
            <a:pPr>
              <a:lnSpc>
                <a:spcPct val="115000"/>
              </a:lnSpc>
            </a:pPr>
            <a:r>
              <a:rPr lang="en-US" sz="1200" dirty="0">
                <a:ea typeface="Calibri"/>
              </a:rPr>
              <a:t>Dimensions (Closed):	</a:t>
            </a:r>
            <a:r>
              <a:rPr lang="en-US" sz="1200" dirty="0" smtClean="0">
                <a:ea typeface="Calibri"/>
              </a:rPr>
              <a:t>	108” </a:t>
            </a:r>
            <a:r>
              <a:rPr lang="en-US" sz="1200" dirty="0">
                <a:ea typeface="Calibri"/>
              </a:rPr>
              <a:t>L x 88” W x 90” H</a:t>
            </a:r>
            <a:endParaRPr lang="en-US" sz="1200" dirty="0" smtClean="0">
              <a:effectLst/>
              <a:ea typeface="Times New Roman"/>
            </a:endParaRPr>
          </a:p>
          <a:p>
            <a:pPr>
              <a:lnSpc>
                <a:spcPct val="115000"/>
              </a:lnSpc>
              <a:tabLst>
                <a:tab pos="457200" algn="l"/>
                <a:tab pos="914400" algn="l"/>
                <a:tab pos="1371600" algn="l"/>
                <a:tab pos="1647825" algn="l"/>
              </a:tabLst>
            </a:pPr>
            <a:r>
              <a:rPr lang="en-US" sz="1200" dirty="0">
                <a:ea typeface="Calibri"/>
              </a:rPr>
              <a:t>Dimensions (Open):	</a:t>
            </a:r>
            <a:r>
              <a:rPr lang="en-US" sz="1200" dirty="0" smtClean="0">
                <a:ea typeface="Calibri"/>
              </a:rPr>
              <a:t>			 Approximately 22’ W x 17’ Deep </a:t>
            </a:r>
            <a:r>
              <a:rPr lang="en-US" sz="1200" dirty="0">
                <a:ea typeface="Calibri"/>
              </a:rPr>
              <a:t>	</a:t>
            </a:r>
            <a:endParaRPr lang="en-US" sz="1200" dirty="0" smtClean="0">
              <a:effectLst/>
              <a:ea typeface="Times New Roman"/>
            </a:endParaRPr>
          </a:p>
          <a:p>
            <a:pPr>
              <a:lnSpc>
                <a:spcPct val="115000"/>
              </a:lnSpc>
            </a:pPr>
            <a:r>
              <a:rPr lang="en-US" sz="1200" dirty="0">
                <a:ea typeface="Calibri"/>
              </a:rPr>
              <a:t>Weight (Packed):	</a:t>
            </a:r>
            <a:r>
              <a:rPr lang="en-US" sz="1200" dirty="0" smtClean="0">
                <a:ea typeface="Calibri"/>
              </a:rPr>
              <a:t>	5,904 </a:t>
            </a:r>
            <a:r>
              <a:rPr lang="en-US" sz="1200" dirty="0" err="1">
                <a:ea typeface="Calibri"/>
              </a:rPr>
              <a:t>lbs</a:t>
            </a:r>
            <a:r>
              <a:rPr lang="en-US" sz="1200" dirty="0">
                <a:ea typeface="Calibri"/>
              </a:rPr>
              <a:t> </a:t>
            </a:r>
            <a:r>
              <a:rPr lang="en-US" sz="1200" dirty="0" smtClean="0">
                <a:ea typeface="Calibri"/>
              </a:rPr>
              <a:t>(2,541 </a:t>
            </a:r>
            <a:r>
              <a:rPr lang="en-US" sz="1200" dirty="0">
                <a:ea typeface="Calibri"/>
              </a:rPr>
              <a:t>kg)  </a:t>
            </a:r>
            <a:endParaRPr lang="en-US" sz="1200" dirty="0">
              <a:effectLst/>
              <a:ea typeface="Times New Roman"/>
            </a:endParaRPr>
          </a:p>
        </p:txBody>
      </p:sp>
      <p:sp>
        <p:nvSpPr>
          <p:cNvPr id="12" name="Rectangle 11"/>
          <p:cNvSpPr/>
          <p:nvPr/>
        </p:nvSpPr>
        <p:spPr>
          <a:xfrm>
            <a:off x="401170" y="8229600"/>
            <a:ext cx="6136341" cy="461665"/>
          </a:xfrm>
          <a:prstGeom prst="rect">
            <a:avLst/>
          </a:prstGeom>
        </p:spPr>
        <p:txBody>
          <a:bodyPr wrap="square">
            <a:spAutoFit/>
          </a:bodyPr>
          <a:lstStyle/>
          <a:p>
            <a:pPr algn="ctr"/>
            <a:r>
              <a:rPr lang="en-US" sz="1200" dirty="0" smtClean="0"/>
              <a:t>The system interfaces with the aircraft palletized cargo handling system rails and locks - additional restraint is not required.  System is certifiable by ATTLA for internal air transport. </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87" y="3701901"/>
            <a:ext cx="2265754" cy="1986401"/>
          </a:xfrm>
          <a:prstGeom prst="rect">
            <a:avLst/>
          </a:prstGeom>
          <a:effectLst>
            <a:softEdge rad="1270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718" y="3948756"/>
            <a:ext cx="2996257" cy="1739545"/>
          </a:xfrm>
          <a:prstGeom prst="rect">
            <a:avLst/>
          </a:prstGeom>
          <a:effectLst>
            <a:softEdge rad="1270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376" y="5943600"/>
            <a:ext cx="2942229" cy="1961486"/>
          </a:xfrm>
          <a:prstGeom prst="rect">
            <a:avLst/>
          </a:prstGeom>
          <a:effectLst>
            <a:softEdge rad="6350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7012" y="6102590"/>
            <a:ext cx="2703745" cy="1802496"/>
          </a:xfrm>
          <a:prstGeom prst="rect">
            <a:avLst/>
          </a:prstGeom>
          <a:effectLst>
            <a:softEdge rad="63500"/>
          </a:effectLst>
        </p:spPr>
      </p:pic>
    </p:spTree>
    <p:extLst>
      <p:ext uri="{BB962C8B-B14F-4D97-AF65-F5344CB8AC3E}">
        <p14:creationId xmlns:p14="http://schemas.microsoft.com/office/powerpoint/2010/main" val="260944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2176" y="1523999"/>
            <a:ext cx="5715000" cy="830997"/>
          </a:xfrm>
          <a:prstGeom prst="rect">
            <a:avLst/>
          </a:prstGeom>
          <a:noFill/>
        </p:spPr>
        <p:txBody>
          <a:bodyPr wrap="square" rtlCol="0">
            <a:spAutoFit/>
          </a:bodyPr>
          <a:lstStyle/>
          <a:p>
            <a:pPr algn="ctr"/>
            <a:r>
              <a:rPr lang="en-US" dirty="0" smtClean="0"/>
              <a:t>JACK</a:t>
            </a:r>
            <a:r>
              <a:rPr lang="en-US" sz="1600" dirty="0" smtClean="0"/>
              <a:t> </a:t>
            </a:r>
          </a:p>
          <a:p>
            <a:pPr algn="ctr"/>
            <a:r>
              <a:rPr lang="en-US" sz="1200" dirty="0" smtClean="0"/>
              <a:t>(Continued)</a:t>
            </a:r>
          </a:p>
          <a:p>
            <a:pPr algn="ctr"/>
            <a:endParaRPr lang="en-US" dirty="0"/>
          </a:p>
        </p:txBody>
      </p:sp>
      <p:sp>
        <p:nvSpPr>
          <p:cNvPr id="5" name="TextBox 4"/>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sp>
        <p:nvSpPr>
          <p:cNvPr id="2" name="Rectangle 1"/>
          <p:cNvSpPr/>
          <p:nvPr/>
        </p:nvSpPr>
        <p:spPr>
          <a:xfrm>
            <a:off x="1066799" y="2057400"/>
            <a:ext cx="4318523" cy="6001643"/>
          </a:xfrm>
          <a:prstGeom prst="rect">
            <a:avLst/>
          </a:prstGeom>
        </p:spPr>
        <p:txBody>
          <a:bodyPr wrap="square">
            <a:spAutoFit/>
          </a:bodyPr>
          <a:lstStyle/>
          <a:p>
            <a:pPr marL="342900" marR="0" lvl="0" indent="-342900">
              <a:spcBef>
                <a:spcPts val="0"/>
              </a:spcBef>
              <a:spcAft>
                <a:spcPts val="0"/>
              </a:spcAft>
              <a:buFont typeface="Symbol"/>
              <a:buChar char=""/>
            </a:pPr>
            <a:r>
              <a:rPr lang="en-US" sz="1200" dirty="0">
                <a:ea typeface="Calibri"/>
              </a:rPr>
              <a:t>SINGLE AIRLIFT PALLET POSITION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External Frame, High Clearance Fabric</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Improved HAVC Ducting and Plenum System</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Hybrid Thermal Fly</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Semi-Hard Entry Door</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200A/60A Dual Power input (Field selectable) with auxiliary outlets – no PDP required</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Additional 60A Outlet</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Completely Self-Contained – no additional equipment required for operation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Minimal Operational Set-up Time - Less  than one hour with </a:t>
            </a:r>
            <a:r>
              <a:rPr lang="en-US" sz="1200" dirty="0" smtClean="0">
                <a:ea typeface="Calibri"/>
              </a:rPr>
              <a:t>four </a:t>
            </a:r>
            <a:r>
              <a:rPr lang="en-US" sz="1200" dirty="0">
                <a:ea typeface="Calibri"/>
              </a:rPr>
              <a:t>personnel</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Full Diesel Fueled Tray Ration Capability and </a:t>
            </a:r>
            <a:r>
              <a:rPr lang="en-US" sz="1200" dirty="0" smtClean="0">
                <a:ea typeface="Calibri"/>
              </a:rPr>
              <a:t>full </a:t>
            </a:r>
            <a:r>
              <a:rPr lang="en-US" sz="1200" dirty="0">
                <a:ea typeface="Calibri"/>
              </a:rPr>
              <a:t>Electric Capability – IN THE SAME PACKAGE</a:t>
            </a:r>
            <a:endParaRPr lang="en-US" sz="1200" dirty="0" smtClean="0">
              <a:effectLst/>
              <a:ea typeface="Times New Roman"/>
            </a:endParaRPr>
          </a:p>
          <a:p>
            <a:pPr marL="342900" marR="0" lvl="0" indent="-342900">
              <a:spcBef>
                <a:spcPts val="0"/>
              </a:spcBef>
              <a:spcAft>
                <a:spcPts val="0"/>
              </a:spcAft>
              <a:buFont typeface="Symbol"/>
              <a:buChar char=""/>
            </a:pPr>
            <a:r>
              <a:rPr lang="en-US" sz="1200" dirty="0" smtClean="0">
                <a:ea typeface="Calibri"/>
              </a:rPr>
              <a:t>Supports </a:t>
            </a:r>
            <a:r>
              <a:rPr lang="en-US" sz="1200" dirty="0">
                <a:ea typeface="Calibri"/>
              </a:rPr>
              <a:t>UGR-A, UGR-B, UGR-H &amp; S, and limited Fresh Foods</a:t>
            </a:r>
            <a:endParaRPr lang="en-US" sz="1200" dirty="0" smtClean="0">
              <a:effectLst/>
              <a:ea typeface="Times New Roman"/>
            </a:endParaRPr>
          </a:p>
          <a:p>
            <a:pPr marL="342900" marR="0" lvl="0" indent="-342900">
              <a:spcBef>
                <a:spcPts val="0"/>
              </a:spcBef>
              <a:spcAft>
                <a:spcPts val="0"/>
              </a:spcAft>
              <a:buFont typeface="Symbol"/>
              <a:buChar char=""/>
            </a:pPr>
            <a:r>
              <a:rPr lang="en-US" sz="1200" dirty="0" smtClean="0">
                <a:ea typeface="Calibri"/>
              </a:rPr>
              <a:t>Multiple </a:t>
            </a:r>
            <a:r>
              <a:rPr lang="en-US" sz="1200" dirty="0">
                <a:ea typeface="Calibri"/>
              </a:rPr>
              <a:t>Insulated Food Carriers and Beverage Containers for forward Support</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Serving Windows on either end</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High Efficiency LED Lighting with Blackout capability</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2 Insulated ECU Ducts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2 EA 3000 gallon water storage bladders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Tray Pack Heater with burner, fuel lines and fuel can.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Refrigerator</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Sanitation Sink – Three Compartment with Heater and Water Pumps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Steam Kettle</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Steam and Hold Oven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Cook and Hold Oven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Blodgett Oven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Griddle</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Coffee Urn</a:t>
            </a:r>
            <a:endParaRPr lang="en-US" sz="1200" dirty="0">
              <a:effectLst/>
              <a:ea typeface="Times New Roman"/>
            </a:endParaRPr>
          </a:p>
        </p:txBody>
      </p:sp>
    </p:spTree>
    <p:extLst>
      <p:ext uri="{BB962C8B-B14F-4D97-AF65-F5344CB8AC3E}">
        <p14:creationId xmlns:p14="http://schemas.microsoft.com/office/powerpoint/2010/main" val="165798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82170" y="1447800"/>
            <a:ext cx="5257800" cy="1508105"/>
          </a:xfrm>
          <a:prstGeom prst="rect">
            <a:avLst/>
          </a:prstGeom>
        </p:spPr>
        <p:txBody>
          <a:bodyPr wrap="square">
            <a:spAutoFit/>
          </a:bodyPr>
          <a:lstStyle/>
          <a:p>
            <a:pPr algn="ctr"/>
            <a:r>
              <a:rPr lang="en-US" sz="1600" b="1" dirty="0">
                <a:latin typeface="+mj-lt"/>
                <a:ea typeface="Calibri"/>
              </a:rPr>
              <a:t>Expeditionary Airlift Refrigeration Container </a:t>
            </a:r>
            <a:r>
              <a:rPr lang="en-US" sz="1600" b="1" dirty="0" smtClean="0">
                <a:latin typeface="+mj-lt"/>
                <a:ea typeface="Calibri"/>
              </a:rPr>
              <a:t>System</a:t>
            </a:r>
          </a:p>
          <a:p>
            <a:pPr algn="ctr"/>
            <a:endParaRPr lang="en-US" sz="1600" dirty="0" smtClean="0">
              <a:effectLst/>
              <a:latin typeface="+mj-lt"/>
              <a:ea typeface="Times New Roman"/>
            </a:endParaRPr>
          </a:p>
          <a:p>
            <a:r>
              <a:rPr lang="en-US" sz="1200" dirty="0" smtClean="0">
                <a:ea typeface="Calibri"/>
              </a:rPr>
              <a:t>Part </a:t>
            </a:r>
            <a:r>
              <a:rPr lang="en-US" sz="1200" dirty="0">
                <a:ea typeface="Calibri"/>
              </a:rPr>
              <a:t>Number:			701-EAC-REF</a:t>
            </a:r>
            <a:endParaRPr lang="en-US" sz="1200" dirty="0" smtClean="0">
              <a:effectLst/>
              <a:ea typeface="Times New Roman"/>
            </a:endParaRPr>
          </a:p>
          <a:p>
            <a:r>
              <a:rPr lang="en-US" sz="1200" dirty="0" smtClean="0">
                <a:ea typeface="Calibri"/>
              </a:rPr>
              <a:t>Dimensions</a:t>
            </a:r>
            <a:r>
              <a:rPr lang="en-US" sz="1200" dirty="0">
                <a:ea typeface="Calibri"/>
              </a:rPr>
              <a:t>:			</a:t>
            </a:r>
            <a:r>
              <a:rPr lang="en-US" sz="1200" dirty="0" smtClean="0">
                <a:ea typeface="Calibri"/>
              </a:rPr>
              <a:t>108” </a:t>
            </a:r>
            <a:r>
              <a:rPr lang="en-US" sz="1200" dirty="0">
                <a:ea typeface="Calibri"/>
              </a:rPr>
              <a:t>L x 88” W x 97” H</a:t>
            </a:r>
            <a:endParaRPr lang="en-US" sz="1200" dirty="0" smtClean="0">
              <a:effectLst/>
              <a:ea typeface="Times New Roman"/>
            </a:endParaRPr>
          </a:p>
          <a:p>
            <a:r>
              <a:rPr lang="en-US" sz="1200" dirty="0">
                <a:ea typeface="Calibri"/>
              </a:rPr>
              <a:t>Weight Tare:			3,250 </a:t>
            </a:r>
            <a:r>
              <a:rPr lang="en-US" sz="1200" dirty="0" err="1">
                <a:ea typeface="Calibri"/>
              </a:rPr>
              <a:t>lbs</a:t>
            </a:r>
            <a:r>
              <a:rPr lang="en-US" sz="1200" dirty="0">
                <a:ea typeface="Calibri"/>
              </a:rPr>
              <a:t> </a:t>
            </a:r>
            <a:endParaRPr lang="en-US" sz="1200" dirty="0" smtClean="0">
              <a:effectLst/>
              <a:ea typeface="Times New Roman"/>
            </a:endParaRPr>
          </a:p>
          <a:p>
            <a:r>
              <a:rPr lang="en-US" sz="1200" dirty="0">
                <a:ea typeface="Calibri"/>
              </a:rPr>
              <a:t>Interior Weight Capacity	</a:t>
            </a:r>
            <a:r>
              <a:rPr lang="en-US" sz="1200" dirty="0" smtClean="0">
                <a:ea typeface="Calibri"/>
              </a:rPr>
              <a:t>	6,750 </a:t>
            </a:r>
            <a:r>
              <a:rPr lang="en-US" sz="1200" dirty="0" err="1">
                <a:ea typeface="Calibri"/>
              </a:rPr>
              <a:t>lbs</a:t>
            </a:r>
            <a:r>
              <a:rPr lang="en-US" sz="1200" dirty="0">
                <a:ea typeface="Calibri"/>
              </a:rPr>
              <a:t> </a:t>
            </a:r>
            <a:endParaRPr lang="en-US" sz="1200" dirty="0" smtClean="0">
              <a:effectLst/>
              <a:ea typeface="Times New Roman"/>
            </a:endParaRPr>
          </a:p>
          <a:p>
            <a:r>
              <a:rPr lang="en-US" sz="1200" dirty="0">
                <a:ea typeface="Calibri"/>
              </a:rPr>
              <a:t>Interior Volume		</a:t>
            </a:r>
            <a:r>
              <a:rPr lang="en-US" sz="1200" dirty="0" smtClean="0">
                <a:ea typeface="Calibri"/>
              </a:rPr>
              <a:t>325 </a:t>
            </a:r>
            <a:r>
              <a:rPr lang="en-US" sz="1200" dirty="0">
                <a:ea typeface="Calibri"/>
              </a:rPr>
              <a:t>cu </a:t>
            </a:r>
            <a:r>
              <a:rPr lang="en-US" sz="1200" dirty="0" err="1">
                <a:ea typeface="Calibri"/>
              </a:rPr>
              <a:t>ft</a:t>
            </a:r>
            <a:endParaRPr lang="en-US" sz="1200" dirty="0">
              <a:effectLst/>
              <a:ea typeface="Times New Roman"/>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766" y="3157818"/>
            <a:ext cx="2942607" cy="2438400"/>
          </a:xfrm>
          <a:prstGeom prst="rect">
            <a:avLst/>
          </a:prstGeom>
          <a:effectLst>
            <a:softEdge rad="12700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112" y="5715000"/>
            <a:ext cx="1743075" cy="2324100"/>
          </a:xfrm>
          <a:prstGeom prst="rect">
            <a:avLst/>
          </a:prstGeom>
          <a:effectLst>
            <a:softEdge rad="127000"/>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473" y="5615268"/>
            <a:ext cx="1701800" cy="2552700"/>
          </a:xfrm>
          <a:prstGeom prst="rect">
            <a:avLst/>
          </a:prstGeom>
          <a:effectLst>
            <a:softEdge rad="127000"/>
          </a:effectLst>
        </p:spPr>
      </p:pic>
      <p:sp>
        <p:nvSpPr>
          <p:cNvPr id="20" name="Rectangle 19"/>
          <p:cNvSpPr/>
          <p:nvPr/>
        </p:nvSpPr>
        <p:spPr>
          <a:xfrm>
            <a:off x="401170" y="8229600"/>
            <a:ext cx="6136341" cy="461665"/>
          </a:xfrm>
          <a:prstGeom prst="rect">
            <a:avLst/>
          </a:prstGeom>
        </p:spPr>
        <p:txBody>
          <a:bodyPr wrap="square">
            <a:spAutoFit/>
          </a:bodyPr>
          <a:lstStyle/>
          <a:p>
            <a:pPr algn="ctr"/>
            <a:r>
              <a:rPr lang="en-US" sz="1200" dirty="0" smtClean="0"/>
              <a:t>The system interfaces with the aircraft palletized cargo handling system rails and locks - additional restraint is not required.  System is certifiable by ATTLA for internal air transport. </a:t>
            </a:r>
            <a:endParaRPr lang="en-US" sz="1200" dirty="0"/>
          </a:p>
        </p:txBody>
      </p:sp>
    </p:spTree>
    <p:extLst>
      <p:ext uri="{BB962C8B-B14F-4D97-AF65-F5344CB8AC3E}">
        <p14:creationId xmlns:p14="http://schemas.microsoft.com/office/powerpoint/2010/main" val="266403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0315" y="2209800"/>
            <a:ext cx="4648200" cy="4893647"/>
          </a:xfrm>
          <a:prstGeom prst="rect">
            <a:avLst/>
          </a:prstGeom>
          <a:noFill/>
        </p:spPr>
        <p:txBody>
          <a:bodyPr wrap="square" rtlCol="0">
            <a:spAutoFit/>
          </a:bodyPr>
          <a:lstStyle/>
          <a:p>
            <a:pPr marL="342900" marR="0" lvl="0" indent="-342900">
              <a:spcBef>
                <a:spcPts val="0"/>
              </a:spcBef>
              <a:spcAft>
                <a:spcPts val="0"/>
              </a:spcAft>
              <a:buFont typeface="Symbol"/>
              <a:buChar char=""/>
            </a:pPr>
            <a:r>
              <a:rPr lang="en-US" sz="1200" dirty="0">
                <a:ea typeface="Calibri"/>
              </a:rPr>
              <a:t>SINGLE AIRLIFT PALLET POSITION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NO OVERHANG </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Interior cube approximately 325 cu </a:t>
            </a:r>
            <a:r>
              <a:rPr lang="en-US" sz="1200" dirty="0" err="1">
                <a:ea typeface="Calibri"/>
              </a:rPr>
              <a:t>ft</a:t>
            </a:r>
            <a:r>
              <a:rPr lang="en-US" sz="1200" dirty="0">
                <a:ea typeface="Calibri"/>
              </a:rPr>
              <a:t> </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Three Power sources </a:t>
            </a:r>
            <a:endParaRPr lang="en-US" sz="1200" dirty="0" smtClean="0">
              <a:effectLst/>
              <a:ea typeface="Times New Roman"/>
            </a:endParaRPr>
          </a:p>
          <a:p>
            <a:pPr marL="742950" marR="0" lvl="1" indent="-285750">
              <a:spcBef>
                <a:spcPts val="0"/>
              </a:spcBef>
              <a:spcAft>
                <a:spcPts val="0"/>
              </a:spcAft>
              <a:buFont typeface="Courier New"/>
              <a:buChar char="o"/>
            </a:pPr>
            <a:r>
              <a:rPr lang="en-US" sz="1200" dirty="0">
                <a:ea typeface="Calibri"/>
              </a:rPr>
              <a:t>Diesel - Powered by latest generation Kubota CT3-44 Engine.  Tier 4 compliant with integral fuel tank – over 24 hour run time at normal loads</a:t>
            </a:r>
            <a:endParaRPr lang="en-US" sz="1200" dirty="0" smtClean="0">
              <a:effectLst/>
              <a:ea typeface="Times New Roman"/>
            </a:endParaRPr>
          </a:p>
          <a:p>
            <a:pPr marL="742950" marR="0" lvl="1" indent="-285750">
              <a:spcBef>
                <a:spcPts val="0"/>
              </a:spcBef>
              <a:spcAft>
                <a:spcPts val="0"/>
              </a:spcAft>
              <a:buFont typeface="Courier New"/>
              <a:buChar char="o"/>
            </a:pPr>
            <a:r>
              <a:rPr lang="en-US" sz="1200" dirty="0">
                <a:ea typeface="Calibri"/>
              </a:rPr>
              <a:t>208 VAC, 3 Phase, 60 A Class L Receptacle for shore power</a:t>
            </a:r>
            <a:endParaRPr lang="en-US" sz="1200" dirty="0" smtClean="0">
              <a:effectLst/>
              <a:ea typeface="Times New Roman"/>
            </a:endParaRPr>
          </a:p>
          <a:p>
            <a:pPr marL="742950" marR="0" lvl="1" indent="-285750">
              <a:spcBef>
                <a:spcPts val="0"/>
              </a:spcBef>
              <a:spcAft>
                <a:spcPts val="0"/>
              </a:spcAft>
              <a:buFont typeface="Courier New"/>
              <a:buChar char="o"/>
            </a:pPr>
            <a:r>
              <a:rPr lang="en-US" sz="1200" dirty="0">
                <a:ea typeface="Calibri"/>
              </a:rPr>
              <a:t>208 VAC, 3 Phase Aircraft Power Connector</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Interior vinyl strip door to significantly reduce temperature swings and compressor load</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Interior D Rings for securing loads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Temperature Range -20° F to 86° F</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Operating Temperature Range (Ambient) -20º F to 130º F</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Storage Temperature Range (Ambient) -30º F to 160º F</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Industry Leading Carrier Refrigeration Unit </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Interior designed to FDA and NSF Standards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Improved door seals – current prone to failure and sticking</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Interior LED Lighting with Blackout – Runs off battery power with time to provide for lighting even while running on diesel power.  </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New door latching mechanism allowing for air certification of filled container</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Commonality of hardware with other systems – reduced life cycle costs</a:t>
            </a:r>
            <a:endParaRPr lang="en-US" sz="1200" dirty="0" smtClean="0">
              <a:effectLst/>
              <a:ea typeface="Times New Roman"/>
            </a:endParaRPr>
          </a:p>
          <a:p>
            <a:r>
              <a:rPr lang="en-US" sz="1200" dirty="0">
                <a:ea typeface="Calibri"/>
              </a:rPr>
              <a:t> </a:t>
            </a:r>
            <a:endParaRPr lang="en-US" sz="1200" dirty="0">
              <a:effectLst/>
              <a:ea typeface="Times New Roman"/>
            </a:endParaRPr>
          </a:p>
        </p:txBody>
      </p:sp>
      <p:sp>
        <p:nvSpPr>
          <p:cNvPr id="4" name="TextBox 3"/>
          <p:cNvSpPr txBox="1"/>
          <p:nvPr/>
        </p:nvSpPr>
        <p:spPr>
          <a:xfrm>
            <a:off x="640404" y="1524000"/>
            <a:ext cx="5715000" cy="830997"/>
          </a:xfrm>
          <a:prstGeom prst="rect">
            <a:avLst/>
          </a:prstGeom>
          <a:noFill/>
        </p:spPr>
        <p:txBody>
          <a:bodyPr wrap="square" rtlCol="0">
            <a:spAutoFit/>
          </a:bodyPr>
          <a:lstStyle/>
          <a:p>
            <a:pPr algn="ctr"/>
            <a:r>
              <a:rPr lang="en-US" dirty="0" smtClean="0"/>
              <a:t>Expeditionary Airlift Refrigeration Container System</a:t>
            </a:r>
          </a:p>
          <a:p>
            <a:pPr algn="ctr"/>
            <a:r>
              <a:rPr lang="en-US" sz="1200" dirty="0" smtClean="0"/>
              <a:t>(Continued)</a:t>
            </a:r>
          </a:p>
          <a:p>
            <a:pPr algn="ctr"/>
            <a:endParaRPr lang="en-US" dirty="0"/>
          </a:p>
        </p:txBody>
      </p:sp>
      <p:sp>
        <p:nvSpPr>
          <p:cNvPr id="5" name="TextBox 4"/>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spTree>
    <p:extLst>
      <p:ext uri="{BB962C8B-B14F-4D97-AF65-F5344CB8AC3E}">
        <p14:creationId xmlns:p14="http://schemas.microsoft.com/office/powerpoint/2010/main" val="700057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9770" y="1626781"/>
            <a:ext cx="5562600" cy="553998"/>
          </a:xfrm>
          <a:prstGeom prst="rect">
            <a:avLst/>
          </a:prstGeom>
          <a:noFill/>
        </p:spPr>
        <p:txBody>
          <a:bodyPr wrap="square" rtlCol="0">
            <a:spAutoFit/>
          </a:bodyPr>
          <a:lstStyle/>
          <a:p>
            <a:pPr algn="ctr"/>
            <a:r>
              <a:rPr lang="en-US" sz="1600" dirty="0" smtClean="0"/>
              <a:t>Joint Expeditionary air-Transportable Shower System (JETSS)</a:t>
            </a:r>
          </a:p>
          <a:p>
            <a:pPr algn="ctr"/>
            <a:r>
              <a:rPr lang="en-US" sz="1400" dirty="0" smtClean="0"/>
              <a:t>5 HEAD </a:t>
            </a:r>
            <a:endParaRPr lang="en-US" sz="1400" dirty="0"/>
          </a:p>
        </p:txBody>
      </p:sp>
      <p:sp>
        <p:nvSpPr>
          <p:cNvPr id="4" name="TextBox 3"/>
          <p:cNvSpPr txBox="1"/>
          <p:nvPr/>
        </p:nvSpPr>
        <p:spPr>
          <a:xfrm>
            <a:off x="914400" y="2514600"/>
            <a:ext cx="5724644" cy="941796"/>
          </a:xfrm>
          <a:prstGeom prst="rect">
            <a:avLst/>
          </a:prstGeom>
          <a:noFill/>
        </p:spPr>
        <p:txBody>
          <a:bodyPr wrap="none" rtlCol="0">
            <a:spAutoFit/>
          </a:bodyPr>
          <a:lstStyle/>
          <a:p>
            <a:pPr>
              <a:lnSpc>
                <a:spcPct val="115000"/>
              </a:lnSpc>
            </a:pPr>
            <a:r>
              <a:rPr lang="en-US" sz="1200" dirty="0">
                <a:ea typeface="Calibri"/>
              </a:rPr>
              <a:t>Part Number:		</a:t>
            </a:r>
            <a:r>
              <a:rPr lang="en-US" sz="1200" dirty="0" smtClean="0">
                <a:ea typeface="Calibri"/>
              </a:rPr>
              <a:t>	701-EEAC-5SV2.0</a:t>
            </a:r>
            <a:endParaRPr lang="en-US" sz="1200" dirty="0" smtClean="0">
              <a:effectLst/>
              <a:ea typeface="Times New Roman"/>
            </a:endParaRPr>
          </a:p>
          <a:p>
            <a:pPr>
              <a:lnSpc>
                <a:spcPct val="115000"/>
              </a:lnSpc>
            </a:pPr>
            <a:r>
              <a:rPr lang="en-US" sz="1200" dirty="0">
                <a:ea typeface="Calibri"/>
              </a:rPr>
              <a:t>Dimensions (Closed):	</a:t>
            </a:r>
            <a:r>
              <a:rPr lang="en-US" sz="1200" dirty="0" smtClean="0">
                <a:ea typeface="Calibri"/>
              </a:rPr>
              <a:t>	108” </a:t>
            </a:r>
            <a:r>
              <a:rPr lang="en-US" sz="1200" dirty="0">
                <a:ea typeface="Calibri"/>
              </a:rPr>
              <a:t>L x 88” W x 90” H</a:t>
            </a:r>
            <a:endParaRPr lang="en-US" sz="1200" dirty="0" smtClean="0">
              <a:effectLst/>
              <a:ea typeface="Times New Roman"/>
            </a:endParaRPr>
          </a:p>
          <a:p>
            <a:pPr>
              <a:lnSpc>
                <a:spcPct val="115000"/>
              </a:lnSpc>
              <a:tabLst>
                <a:tab pos="457200" algn="l"/>
                <a:tab pos="914400" algn="l"/>
                <a:tab pos="1371600" algn="l"/>
                <a:tab pos="1647825" algn="l"/>
              </a:tabLst>
            </a:pPr>
            <a:r>
              <a:rPr lang="en-US" sz="1200" dirty="0">
                <a:ea typeface="Calibri"/>
              </a:rPr>
              <a:t>Dimensions (Open):	</a:t>
            </a:r>
            <a:r>
              <a:rPr lang="en-US" sz="1200" dirty="0" smtClean="0">
                <a:ea typeface="Calibri"/>
              </a:rPr>
              <a:t>			Approximately 22’ W x 17’ Deep</a:t>
            </a:r>
            <a:r>
              <a:rPr lang="en-US" sz="1200" dirty="0">
                <a:ea typeface="Calibri"/>
              </a:rPr>
              <a:t>	</a:t>
            </a:r>
            <a:endParaRPr lang="en-US" sz="1200" dirty="0" smtClean="0">
              <a:effectLst/>
              <a:ea typeface="Times New Roman"/>
            </a:endParaRPr>
          </a:p>
          <a:p>
            <a:pPr>
              <a:lnSpc>
                <a:spcPct val="115000"/>
              </a:lnSpc>
            </a:pPr>
            <a:r>
              <a:rPr lang="en-US" sz="1200" dirty="0">
                <a:ea typeface="Calibri"/>
              </a:rPr>
              <a:t>Weight (Packed):	</a:t>
            </a:r>
            <a:r>
              <a:rPr lang="en-US" sz="1200" dirty="0" smtClean="0">
                <a:ea typeface="Calibri"/>
              </a:rPr>
              <a:t>	4,350 </a:t>
            </a:r>
            <a:r>
              <a:rPr lang="en-US" sz="1200" dirty="0" err="1">
                <a:ea typeface="Calibri"/>
              </a:rPr>
              <a:t>lbs</a:t>
            </a:r>
            <a:r>
              <a:rPr lang="en-US" sz="1200" dirty="0">
                <a:ea typeface="Calibri"/>
              </a:rPr>
              <a:t> (1,973 kg)  </a:t>
            </a:r>
            <a:endParaRPr lang="en-US" sz="1200" dirty="0">
              <a:effectLst/>
              <a:ea typeface="Times New Roman"/>
            </a:endParaRPr>
          </a:p>
        </p:txBody>
      </p:sp>
      <p:sp>
        <p:nvSpPr>
          <p:cNvPr id="12" name="Rectangle 11"/>
          <p:cNvSpPr/>
          <p:nvPr/>
        </p:nvSpPr>
        <p:spPr>
          <a:xfrm>
            <a:off x="401170" y="8229600"/>
            <a:ext cx="6136341" cy="461665"/>
          </a:xfrm>
          <a:prstGeom prst="rect">
            <a:avLst/>
          </a:prstGeom>
        </p:spPr>
        <p:txBody>
          <a:bodyPr wrap="square">
            <a:spAutoFit/>
          </a:bodyPr>
          <a:lstStyle/>
          <a:p>
            <a:pPr algn="ctr"/>
            <a:r>
              <a:rPr lang="en-US" sz="1200" dirty="0" smtClean="0"/>
              <a:t>The system interfaces with the aircraft palletized cargo handling system rails and locks - additional restraint is not required.  System is certifiable by ATTLA for internal air transport. </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87" y="3701901"/>
            <a:ext cx="2265754" cy="1986401"/>
          </a:xfrm>
          <a:prstGeom prst="rect">
            <a:avLst/>
          </a:prstGeom>
          <a:effectLst>
            <a:softEdge rad="127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070" y="3766692"/>
            <a:ext cx="2861377" cy="1920614"/>
          </a:xfrm>
          <a:prstGeom prst="rect">
            <a:avLst/>
          </a:prstGeom>
          <a:effectLst>
            <a:softEdge rad="1270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8057" y="5934015"/>
            <a:ext cx="3954000" cy="2295585"/>
          </a:xfrm>
          <a:prstGeom prst="rect">
            <a:avLst/>
          </a:prstGeom>
          <a:effectLst>
            <a:softEdge rad="127000"/>
          </a:effectLst>
        </p:spPr>
      </p:pic>
    </p:spTree>
    <p:extLst>
      <p:ext uri="{BB962C8B-B14F-4D97-AF65-F5344CB8AC3E}">
        <p14:creationId xmlns:p14="http://schemas.microsoft.com/office/powerpoint/2010/main" val="4189204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00470" y="4432280"/>
            <a:ext cx="4648200" cy="3416320"/>
          </a:xfrm>
          <a:prstGeom prst="rect">
            <a:avLst/>
          </a:prstGeom>
          <a:noFill/>
        </p:spPr>
        <p:txBody>
          <a:bodyPr wrap="square" rtlCol="0">
            <a:spAutoFit/>
          </a:bodyPr>
          <a:lstStyle/>
          <a:p>
            <a:pPr marL="342900" marR="0" lvl="0" indent="-342900">
              <a:spcBef>
                <a:spcPts val="0"/>
              </a:spcBef>
              <a:spcAft>
                <a:spcPts val="0"/>
              </a:spcAft>
              <a:buFont typeface="Symbol"/>
              <a:buChar char=""/>
            </a:pPr>
            <a:r>
              <a:rPr lang="en-US" sz="1200" dirty="0">
                <a:ea typeface="Calibri"/>
              </a:rPr>
              <a:t>SINGLE AIRLIFT PALLET POSITION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Completely Self-Contained – No additional equipment required for operation</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Minimal Operational Set-up Time - Less  than 45 minutes with four personnel</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5 Private individual Shower Stalls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4 Shave Sinks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Integral Supply Pump and Waste Pump</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On-Board On-Demand Diesel Fueled water heaters </a:t>
            </a:r>
            <a:r>
              <a:rPr lang="en-US" sz="1200" dirty="0" smtClean="0">
                <a:ea typeface="Calibri"/>
              </a:rPr>
              <a:t>with Bypass</a:t>
            </a:r>
            <a:endParaRPr lang="en-US" sz="1200" dirty="0" smtClean="0">
              <a:effectLst/>
              <a:ea typeface="Times New Roman"/>
            </a:endParaRPr>
          </a:p>
          <a:p>
            <a:pPr marL="342900" marR="0" lvl="0" indent="-342900">
              <a:spcBef>
                <a:spcPts val="0"/>
              </a:spcBef>
              <a:spcAft>
                <a:spcPts val="0"/>
              </a:spcAft>
              <a:buFont typeface="Symbol"/>
              <a:buChar char=""/>
            </a:pPr>
            <a:r>
              <a:rPr lang="en-US" sz="1200" dirty="0" smtClean="0">
                <a:ea typeface="Calibri"/>
              </a:rPr>
              <a:t>High </a:t>
            </a:r>
            <a:r>
              <a:rPr lang="en-US" sz="1200" dirty="0">
                <a:ea typeface="Calibri"/>
              </a:rPr>
              <a:t>Efficiency LED Lighting with Blackout capability</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Insulated ECU Ducting</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2 EA 3000 gallon Water Storage Bladders</a:t>
            </a:r>
            <a:endParaRPr lang="en-US" sz="1200" dirty="0" smtClean="0">
              <a:effectLst/>
              <a:ea typeface="Times New Roman"/>
            </a:endParaRPr>
          </a:p>
          <a:p>
            <a:pPr marL="342900" marR="0" lvl="0" indent="-342900">
              <a:spcBef>
                <a:spcPts val="0"/>
              </a:spcBef>
              <a:spcAft>
                <a:spcPts val="0"/>
              </a:spcAft>
              <a:buFont typeface="Symbol"/>
              <a:buChar char=""/>
            </a:pPr>
            <a:r>
              <a:rPr lang="en-US" sz="1200" dirty="0">
                <a:ea typeface="Calibri"/>
              </a:rPr>
              <a:t>Single 208 VAC, 60A, 3 Phase Military Power Input with Auxiliary connections – no PDP </a:t>
            </a:r>
            <a:r>
              <a:rPr lang="en-US" sz="1200" dirty="0" smtClean="0">
                <a:ea typeface="Calibri"/>
              </a:rPr>
              <a:t>required (User Selectable 200A or 60A)</a:t>
            </a:r>
            <a:endParaRPr lang="en-US" sz="1200" dirty="0">
              <a:ea typeface="Calibri"/>
            </a:endParaRPr>
          </a:p>
          <a:p>
            <a:pPr marL="342900" marR="0" lvl="0" indent="-342900">
              <a:spcBef>
                <a:spcPts val="0"/>
              </a:spcBef>
              <a:spcAft>
                <a:spcPts val="0"/>
              </a:spcAft>
              <a:buFont typeface="Symbol"/>
              <a:buChar char=""/>
            </a:pPr>
            <a:r>
              <a:rPr lang="en-US" sz="1200" dirty="0" smtClean="0">
                <a:ea typeface="Calibri"/>
              </a:rPr>
              <a:t>External </a:t>
            </a:r>
            <a:r>
              <a:rPr lang="en-US" sz="1200" dirty="0">
                <a:ea typeface="Calibri"/>
              </a:rPr>
              <a:t>Frame, High Fabric </a:t>
            </a:r>
            <a:r>
              <a:rPr lang="en-US" sz="1200" dirty="0" smtClean="0">
                <a:ea typeface="Calibri"/>
              </a:rPr>
              <a:t>Clearance</a:t>
            </a:r>
          </a:p>
          <a:p>
            <a:pPr marL="342900" marR="0" lvl="0" indent="-342900">
              <a:spcBef>
                <a:spcPts val="0"/>
              </a:spcBef>
              <a:spcAft>
                <a:spcPts val="0"/>
              </a:spcAft>
              <a:buFont typeface="Symbol"/>
              <a:buChar char=""/>
            </a:pPr>
            <a:r>
              <a:rPr lang="en-US" sz="1200" dirty="0" smtClean="0">
                <a:ea typeface="Calibri"/>
              </a:rPr>
              <a:t>HVAC </a:t>
            </a:r>
            <a:r>
              <a:rPr lang="en-US" sz="1200" dirty="0">
                <a:ea typeface="Calibri"/>
              </a:rPr>
              <a:t>Ducting and </a:t>
            </a:r>
            <a:r>
              <a:rPr lang="en-US" sz="1200" dirty="0" smtClean="0">
                <a:ea typeface="Calibri"/>
              </a:rPr>
              <a:t>Plenum</a:t>
            </a:r>
          </a:p>
          <a:p>
            <a:pPr marL="342900" marR="0" lvl="0" indent="-342900">
              <a:spcBef>
                <a:spcPts val="0"/>
              </a:spcBef>
              <a:spcAft>
                <a:spcPts val="0"/>
              </a:spcAft>
              <a:buFont typeface="Symbol"/>
              <a:buChar char=""/>
            </a:pPr>
            <a:r>
              <a:rPr lang="en-US" sz="1200" dirty="0" smtClean="0">
                <a:ea typeface="Calibri"/>
              </a:rPr>
              <a:t>Hybrid </a:t>
            </a:r>
            <a:r>
              <a:rPr lang="en-US" sz="1200" dirty="0">
                <a:ea typeface="Calibri"/>
              </a:rPr>
              <a:t>Thermal </a:t>
            </a:r>
            <a:r>
              <a:rPr lang="en-US" sz="1200" dirty="0" smtClean="0">
                <a:ea typeface="Calibri"/>
              </a:rPr>
              <a:t>Fly</a:t>
            </a:r>
            <a:endParaRPr lang="en-US" sz="1200" dirty="0">
              <a:ea typeface="Calibri"/>
            </a:endParaRPr>
          </a:p>
          <a:p>
            <a:pPr marL="342900" marR="0" lvl="0" indent="-342900">
              <a:spcBef>
                <a:spcPts val="0"/>
              </a:spcBef>
              <a:spcAft>
                <a:spcPts val="0"/>
              </a:spcAft>
              <a:buFont typeface="Symbol"/>
              <a:buChar char=""/>
            </a:pPr>
            <a:r>
              <a:rPr lang="en-US" sz="1200" dirty="0" smtClean="0">
                <a:ea typeface="Calibri"/>
              </a:rPr>
              <a:t>Semi-Hard </a:t>
            </a:r>
            <a:r>
              <a:rPr lang="en-US" sz="1200" dirty="0">
                <a:ea typeface="Calibri"/>
              </a:rPr>
              <a:t>Entry </a:t>
            </a:r>
            <a:r>
              <a:rPr lang="en-US" sz="1200" dirty="0" smtClean="0">
                <a:ea typeface="Calibri"/>
              </a:rPr>
              <a:t>Doors</a:t>
            </a:r>
            <a:endParaRPr lang="en-US" sz="1200" dirty="0" smtClean="0">
              <a:effectLst/>
              <a:ea typeface="Times New Roman"/>
            </a:endParaRPr>
          </a:p>
        </p:txBody>
      </p:sp>
      <p:sp>
        <p:nvSpPr>
          <p:cNvPr id="4" name="TextBox 3"/>
          <p:cNvSpPr txBox="1"/>
          <p:nvPr/>
        </p:nvSpPr>
        <p:spPr>
          <a:xfrm>
            <a:off x="640404" y="1524000"/>
            <a:ext cx="5715000" cy="830997"/>
          </a:xfrm>
          <a:prstGeom prst="rect">
            <a:avLst/>
          </a:prstGeom>
          <a:noFill/>
        </p:spPr>
        <p:txBody>
          <a:bodyPr wrap="square" rtlCol="0">
            <a:spAutoFit/>
          </a:bodyPr>
          <a:lstStyle/>
          <a:p>
            <a:pPr algn="ctr"/>
            <a:r>
              <a:rPr lang="en-US" dirty="0" smtClean="0"/>
              <a:t>JETSS – 5 Head</a:t>
            </a:r>
            <a:r>
              <a:rPr lang="en-US" sz="1600" dirty="0" smtClean="0"/>
              <a:t> </a:t>
            </a:r>
          </a:p>
          <a:p>
            <a:pPr algn="ctr"/>
            <a:r>
              <a:rPr lang="en-US" sz="1200" dirty="0" smtClean="0"/>
              <a:t>(Continued)</a:t>
            </a:r>
          </a:p>
          <a:p>
            <a:pPr algn="ctr"/>
            <a:endParaRPr lang="en-US" dirty="0"/>
          </a:p>
        </p:txBody>
      </p:sp>
      <p:sp>
        <p:nvSpPr>
          <p:cNvPr id="5" name="TextBox 4"/>
          <p:cNvSpPr txBox="1"/>
          <p:nvPr/>
        </p:nvSpPr>
        <p:spPr>
          <a:xfrm>
            <a:off x="778805" y="7848600"/>
            <a:ext cx="5334000" cy="954107"/>
          </a:xfrm>
          <a:prstGeom prst="rect">
            <a:avLst/>
          </a:prstGeom>
          <a:noFill/>
        </p:spPr>
        <p:txBody>
          <a:bodyPr wrap="square" rtlCol="0">
            <a:spAutoFit/>
          </a:bodyPr>
          <a:lstStyle/>
          <a:p>
            <a:pPr algn="ctr">
              <a:tabLst>
                <a:tab pos="2743200" algn="ctr"/>
                <a:tab pos="5486400" algn="r"/>
              </a:tabLst>
            </a:pPr>
            <a:r>
              <a:rPr lang="en-US" sz="800" dirty="0" smtClean="0">
                <a:effectLst/>
                <a:ea typeface="Times New Roman"/>
              </a:rPr>
              <a:t>DISTRIBUTION STATEMENT / LIMITED RIGHTS</a:t>
            </a:r>
            <a:endParaRPr lang="en-US" sz="3600" dirty="0" smtClean="0">
              <a:effectLst/>
              <a:ea typeface="Times New Roman"/>
            </a:endParaRPr>
          </a:p>
          <a:p>
            <a:pPr algn="just">
              <a:tabLst>
                <a:tab pos="2743200" algn="ctr"/>
                <a:tab pos="5486400" algn="r"/>
              </a:tabLst>
            </a:pPr>
            <a:r>
              <a:rPr lang="en-US" sz="800" dirty="0" smtClean="0">
                <a:effectLst/>
                <a:ea typeface="Times New Roman"/>
              </a:rPr>
              <a:t>Data contained herein is proprietary to Highland Engineering, Inc. and may not be used, disclosed, reproduced, modified, performed, or displayed without the prior written approval of Highland Engineering, Inc.  This data is submitted with Limited Rights.  This data may be reproduced and used by the government with the express limitation that they will not, without written permission of Highland Engineering, Inc., be used for purposes of manufacture nor disclosed outside the government, except that the government may disclose this data outside the government for the following purposes, if any, provide that the government makes such disclosure subject to prohibition against further use and disclosure: None.</a:t>
            </a:r>
            <a:endParaRPr lang="en-US" sz="3600" dirty="0">
              <a:effectLst/>
              <a:ea typeface="Times New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04" y="1923549"/>
            <a:ext cx="2438400" cy="2250831"/>
          </a:xfrm>
          <a:prstGeom prst="rect">
            <a:avLst/>
          </a:prstGeom>
          <a:effectLst>
            <a:softEdge rad="63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1" y="1898740"/>
            <a:ext cx="1935804" cy="2581072"/>
          </a:xfrm>
          <a:prstGeom prst="rect">
            <a:avLst/>
          </a:prstGeom>
          <a:effectLst>
            <a:softEdge rad="63500"/>
          </a:effectLst>
        </p:spPr>
      </p:pic>
    </p:spTree>
    <p:extLst>
      <p:ext uri="{BB962C8B-B14F-4D97-AF65-F5344CB8AC3E}">
        <p14:creationId xmlns:p14="http://schemas.microsoft.com/office/powerpoint/2010/main" val="292738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I logo[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9825"/>
            <a:ext cx="1409700" cy="784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22460" y="418305"/>
            <a:ext cx="26710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1pPr>
            <a:lvl2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2pPr>
            <a:lvl3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3pPr>
            <a:lvl4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4pPr>
            <a:lvl5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 pos="7086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 pos="7086600" algn="r"/>
              </a:tabLst>
            </a:pPr>
            <a:r>
              <a:rPr kumimoji="0" lang="en-US" altLang="en-US" sz="1600" b="1" i="1" u="none" strike="noStrike" cap="none" normalizeH="0" baseline="0" dirty="0" smtClean="0">
                <a:ln>
                  <a:noFill/>
                </a:ln>
                <a:solidFill>
                  <a:schemeClr val="tx1"/>
                </a:solidFill>
                <a:effectLst/>
                <a:latin typeface="+mj-lt"/>
                <a:ea typeface="Times New Roman" pitchFamily="18" charset="0"/>
              </a:rPr>
              <a:t>Highland Engineering, Inc</a:t>
            </a:r>
            <a:r>
              <a:rPr kumimoji="0" lang="en-US" altLang="en-US" sz="1600" b="0" i="0" u="none" strike="noStrike" cap="none" normalizeH="0" baseline="0" dirty="0" smtClean="0">
                <a:ln>
                  <a:noFill/>
                </a:ln>
                <a:solidFill>
                  <a:schemeClr val="tx1"/>
                </a:solidFill>
                <a:effectLst/>
                <a:latin typeface="+mj-lt"/>
                <a:ea typeface="Times New Roman"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1153 Grand Oaks Drive</a:t>
            </a:r>
            <a:endParaRPr kumimoji="0" lang="en-US" altLang="en-US" sz="5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Howell, MI  48843</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 pos="7086600" algn="r"/>
              </a:tabLst>
            </a:pPr>
            <a:r>
              <a:rPr kumimoji="0" lang="en-US" altLang="en-US" sz="1200" b="0" i="1" u="none" strike="noStrike" cap="none" normalizeH="0" baseline="0" dirty="0" smtClean="0">
                <a:ln>
                  <a:noFill/>
                </a:ln>
                <a:solidFill>
                  <a:schemeClr val="tx1"/>
                </a:solidFill>
                <a:effectLst/>
                <a:latin typeface="+mj-lt"/>
                <a:ea typeface="Times New Roman" pitchFamily="18" charset="0"/>
              </a:rPr>
              <a:t>(517) 548-4372  (517) 548-4423 (Fax)</a:t>
            </a:r>
            <a:r>
              <a:rPr kumimoji="0" lang="en-US" altLang="en-US" sz="500" b="0" i="0" u="none" strike="noStrike" cap="none" normalizeH="0" baseline="0" dirty="0" smtClean="0">
                <a:ln>
                  <a:noFill/>
                </a:ln>
                <a:solidFill>
                  <a:schemeClr val="tx1"/>
                </a:solidFill>
                <a:effectLst/>
                <a:latin typeface="+mj-lt"/>
              </a:rPr>
              <a:t> </a:t>
            </a:r>
            <a:endParaRPr kumimoji="0" lang="en-US" altLang="en-US" sz="1800" b="0" i="0" u="none" strike="noStrike" cap="none" normalizeH="0" baseline="0" dirty="0" smtClean="0">
              <a:ln>
                <a:noFill/>
              </a:ln>
              <a:solidFill>
                <a:schemeClr val="tx1"/>
              </a:solidFill>
              <a:effectLst/>
              <a:latin typeface="+mj-lt"/>
            </a:endParaRPr>
          </a:p>
        </p:txBody>
      </p:sp>
      <p:sp>
        <p:nvSpPr>
          <p:cNvPr id="9" name="TextBox 8"/>
          <p:cNvSpPr txBox="1"/>
          <p:nvPr/>
        </p:nvSpPr>
        <p:spPr>
          <a:xfrm>
            <a:off x="457200" y="1034832"/>
            <a:ext cx="3161699" cy="276999"/>
          </a:xfrm>
          <a:prstGeom prst="rect">
            <a:avLst/>
          </a:prstGeom>
          <a:noFill/>
        </p:spPr>
        <p:txBody>
          <a:bodyPr wrap="none" rtlCol="0">
            <a:spAutoFit/>
          </a:bodyPr>
          <a:lstStyle/>
          <a:p>
            <a:r>
              <a:rPr lang="en-US" sz="1200" dirty="0" smtClean="0"/>
              <a:t>Water Treatment and Troop Support Specialists </a:t>
            </a:r>
            <a:endParaRPr lang="en-US" sz="1200" dirty="0"/>
          </a:p>
        </p:txBody>
      </p:sp>
      <p:cxnSp>
        <p:nvCxnSpPr>
          <p:cNvPr id="11" name="Straight Connector 10"/>
          <p:cNvCxnSpPr/>
          <p:nvPr/>
        </p:nvCxnSpPr>
        <p:spPr>
          <a:xfrm>
            <a:off x="345141" y="1314815"/>
            <a:ext cx="613185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9770" y="1626781"/>
            <a:ext cx="5562600" cy="553998"/>
          </a:xfrm>
          <a:prstGeom prst="rect">
            <a:avLst/>
          </a:prstGeom>
          <a:noFill/>
        </p:spPr>
        <p:txBody>
          <a:bodyPr wrap="square" rtlCol="0">
            <a:spAutoFit/>
          </a:bodyPr>
          <a:lstStyle/>
          <a:p>
            <a:pPr algn="ctr"/>
            <a:r>
              <a:rPr lang="en-US" sz="1600" dirty="0" smtClean="0"/>
              <a:t>Rapid Air Transportable Laundry (RATL)</a:t>
            </a:r>
          </a:p>
          <a:p>
            <a:pPr algn="ctr"/>
            <a:r>
              <a:rPr lang="en-US" sz="1400" dirty="0" smtClean="0"/>
              <a:t>(Self Help)</a:t>
            </a:r>
            <a:endParaRPr lang="en-US" sz="1400" dirty="0"/>
          </a:p>
        </p:txBody>
      </p:sp>
      <p:sp>
        <p:nvSpPr>
          <p:cNvPr id="4" name="TextBox 3"/>
          <p:cNvSpPr txBox="1"/>
          <p:nvPr/>
        </p:nvSpPr>
        <p:spPr>
          <a:xfrm>
            <a:off x="914400" y="2514600"/>
            <a:ext cx="5724644" cy="941796"/>
          </a:xfrm>
          <a:prstGeom prst="rect">
            <a:avLst/>
          </a:prstGeom>
          <a:noFill/>
        </p:spPr>
        <p:txBody>
          <a:bodyPr wrap="none" rtlCol="0">
            <a:spAutoFit/>
          </a:bodyPr>
          <a:lstStyle/>
          <a:p>
            <a:pPr>
              <a:lnSpc>
                <a:spcPct val="115000"/>
              </a:lnSpc>
            </a:pPr>
            <a:r>
              <a:rPr lang="en-US" sz="1200" dirty="0">
                <a:ea typeface="Calibri"/>
              </a:rPr>
              <a:t>Part Number:		</a:t>
            </a:r>
            <a:r>
              <a:rPr lang="en-US" sz="1200" dirty="0" smtClean="0">
                <a:ea typeface="Calibri"/>
              </a:rPr>
              <a:t>	701-EEAC-SHLV2.0</a:t>
            </a:r>
          </a:p>
          <a:p>
            <a:pPr>
              <a:lnSpc>
                <a:spcPct val="115000"/>
              </a:lnSpc>
            </a:pPr>
            <a:r>
              <a:rPr lang="en-US" sz="1200" dirty="0" smtClean="0">
                <a:ea typeface="Calibri"/>
              </a:rPr>
              <a:t>Dimensions </a:t>
            </a:r>
            <a:r>
              <a:rPr lang="en-US" sz="1200" dirty="0">
                <a:ea typeface="Calibri"/>
              </a:rPr>
              <a:t>(Closed):	</a:t>
            </a:r>
            <a:r>
              <a:rPr lang="en-US" sz="1200" dirty="0" smtClean="0">
                <a:ea typeface="Calibri"/>
              </a:rPr>
              <a:t>	108” </a:t>
            </a:r>
            <a:r>
              <a:rPr lang="en-US" sz="1200" dirty="0">
                <a:ea typeface="Calibri"/>
              </a:rPr>
              <a:t>L x 88” W x 90” H</a:t>
            </a:r>
            <a:endParaRPr lang="en-US" sz="1200" dirty="0" smtClean="0">
              <a:effectLst/>
              <a:ea typeface="Times New Roman"/>
            </a:endParaRPr>
          </a:p>
          <a:p>
            <a:pPr>
              <a:lnSpc>
                <a:spcPct val="115000"/>
              </a:lnSpc>
              <a:tabLst>
                <a:tab pos="457200" algn="l"/>
                <a:tab pos="914400" algn="l"/>
                <a:tab pos="1371600" algn="l"/>
                <a:tab pos="1647825" algn="l"/>
              </a:tabLst>
            </a:pPr>
            <a:r>
              <a:rPr lang="en-US" sz="1200" dirty="0">
                <a:ea typeface="Calibri"/>
              </a:rPr>
              <a:t>Dimensions (Open):	</a:t>
            </a:r>
            <a:r>
              <a:rPr lang="en-US" sz="1200" dirty="0" smtClean="0">
                <a:ea typeface="Calibri"/>
              </a:rPr>
              <a:t>			 Approximately 22’ W x 17’ Deep </a:t>
            </a:r>
            <a:r>
              <a:rPr lang="en-US" sz="1200" dirty="0">
                <a:ea typeface="Calibri"/>
              </a:rPr>
              <a:t>	</a:t>
            </a:r>
            <a:endParaRPr lang="en-US" sz="1200" dirty="0" smtClean="0">
              <a:effectLst/>
              <a:ea typeface="Times New Roman"/>
            </a:endParaRPr>
          </a:p>
          <a:p>
            <a:pPr>
              <a:lnSpc>
                <a:spcPct val="115000"/>
              </a:lnSpc>
            </a:pPr>
            <a:r>
              <a:rPr lang="en-US" sz="1200" dirty="0">
                <a:ea typeface="Calibri"/>
              </a:rPr>
              <a:t>Weight (Packed):	</a:t>
            </a:r>
            <a:r>
              <a:rPr lang="en-US" sz="1200" dirty="0" smtClean="0">
                <a:ea typeface="Calibri"/>
              </a:rPr>
              <a:t>	5,039 </a:t>
            </a:r>
            <a:r>
              <a:rPr lang="en-US" sz="1200" dirty="0" err="1">
                <a:ea typeface="Calibri"/>
              </a:rPr>
              <a:t>lbs</a:t>
            </a:r>
            <a:r>
              <a:rPr lang="en-US" sz="1200" dirty="0">
                <a:ea typeface="Calibri"/>
              </a:rPr>
              <a:t> </a:t>
            </a:r>
            <a:r>
              <a:rPr lang="en-US" sz="1200" dirty="0" smtClean="0">
                <a:ea typeface="Calibri"/>
              </a:rPr>
              <a:t>(2,286 </a:t>
            </a:r>
            <a:r>
              <a:rPr lang="en-US" sz="1200" dirty="0">
                <a:ea typeface="Calibri"/>
              </a:rPr>
              <a:t>kg)  </a:t>
            </a:r>
            <a:endParaRPr lang="en-US" sz="1200" dirty="0">
              <a:effectLst/>
              <a:ea typeface="Times New Roman"/>
            </a:endParaRPr>
          </a:p>
        </p:txBody>
      </p:sp>
      <p:sp>
        <p:nvSpPr>
          <p:cNvPr id="12" name="Rectangle 11"/>
          <p:cNvSpPr/>
          <p:nvPr/>
        </p:nvSpPr>
        <p:spPr>
          <a:xfrm>
            <a:off x="401170" y="8229600"/>
            <a:ext cx="6136341" cy="461665"/>
          </a:xfrm>
          <a:prstGeom prst="rect">
            <a:avLst/>
          </a:prstGeom>
        </p:spPr>
        <p:txBody>
          <a:bodyPr wrap="square">
            <a:spAutoFit/>
          </a:bodyPr>
          <a:lstStyle/>
          <a:p>
            <a:pPr algn="ctr"/>
            <a:r>
              <a:rPr lang="en-US" sz="1200" dirty="0" smtClean="0"/>
              <a:t>The system interfaces with the aircraft palletized cargo handling system rails and locks - additional restraint is not required.  System is certifiable by ATTLA for internal air transport. </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87" y="3701901"/>
            <a:ext cx="2265754" cy="1986401"/>
          </a:xfrm>
          <a:prstGeom prst="rect">
            <a:avLst/>
          </a:prstGeom>
          <a:effectLst>
            <a:softEdge rad="127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070" y="3766692"/>
            <a:ext cx="2861377" cy="1920614"/>
          </a:xfrm>
          <a:prstGeom prst="rect">
            <a:avLst/>
          </a:prstGeom>
          <a:effectLst>
            <a:softEdge rad="1270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8057" y="5934015"/>
            <a:ext cx="3954000" cy="2295585"/>
          </a:xfrm>
          <a:prstGeom prst="rect">
            <a:avLst/>
          </a:prstGeom>
          <a:effectLst>
            <a:softEdge rad="127000"/>
          </a:effectLst>
        </p:spPr>
      </p:pic>
    </p:spTree>
    <p:extLst>
      <p:ext uri="{BB962C8B-B14F-4D97-AF65-F5344CB8AC3E}">
        <p14:creationId xmlns:p14="http://schemas.microsoft.com/office/powerpoint/2010/main" val="3064921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2481</Words>
  <Application>Microsoft Office PowerPoint</Application>
  <PresentationFormat>Letter Paper (8.5x11 in)</PresentationFormat>
  <Paragraphs>244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Highland Engineering,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 Beebe</dc:creator>
  <cp:lastModifiedBy>Ray Beebe</cp:lastModifiedBy>
  <cp:revision>30</cp:revision>
  <cp:lastPrinted>2016-04-29T18:00:06Z</cp:lastPrinted>
  <dcterms:created xsi:type="dcterms:W3CDTF">2016-04-29T13:34:33Z</dcterms:created>
  <dcterms:modified xsi:type="dcterms:W3CDTF">2016-10-11T18:47:39Z</dcterms:modified>
</cp:coreProperties>
</file>